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76"/>
  </p:notesMasterIdLst>
  <p:handoutMasterIdLst>
    <p:handoutMasterId r:id="rId77"/>
  </p:handoutMasterIdLst>
  <p:sldIdLst>
    <p:sldId id="256" r:id="rId2"/>
    <p:sldId id="298" r:id="rId3"/>
    <p:sldId id="299" r:id="rId4"/>
    <p:sldId id="330" r:id="rId5"/>
    <p:sldId id="329" r:id="rId6"/>
    <p:sldId id="322" r:id="rId7"/>
    <p:sldId id="293" r:id="rId8"/>
    <p:sldId id="302" r:id="rId9"/>
    <p:sldId id="295" r:id="rId10"/>
    <p:sldId id="296" r:id="rId11"/>
    <p:sldId id="294" r:id="rId12"/>
    <p:sldId id="303" r:id="rId13"/>
    <p:sldId id="300" r:id="rId14"/>
    <p:sldId id="301" r:id="rId15"/>
    <p:sldId id="257" r:id="rId16"/>
    <p:sldId id="258" r:id="rId17"/>
    <p:sldId id="259" r:id="rId18"/>
    <p:sldId id="260" r:id="rId19"/>
    <p:sldId id="261" r:id="rId20"/>
    <p:sldId id="262" r:id="rId21"/>
    <p:sldId id="263" r:id="rId22"/>
    <p:sldId id="264" r:id="rId23"/>
    <p:sldId id="265" r:id="rId24"/>
    <p:sldId id="317" r:id="rId25"/>
    <p:sldId id="318"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6" r:id="rId45"/>
    <p:sldId id="285" r:id="rId46"/>
    <p:sldId id="284" r:id="rId47"/>
    <p:sldId id="287" r:id="rId48"/>
    <p:sldId id="288" r:id="rId49"/>
    <p:sldId id="289" r:id="rId50"/>
    <p:sldId id="290" r:id="rId51"/>
    <p:sldId id="291" r:id="rId52"/>
    <p:sldId id="292" r:id="rId53"/>
    <p:sldId id="304" r:id="rId54"/>
    <p:sldId id="305" r:id="rId55"/>
    <p:sldId id="308" r:id="rId56"/>
    <p:sldId id="319" r:id="rId57"/>
    <p:sldId id="335" r:id="rId58"/>
    <p:sldId id="325" r:id="rId59"/>
    <p:sldId id="326" r:id="rId60"/>
    <p:sldId id="309" r:id="rId61"/>
    <p:sldId id="312" r:id="rId62"/>
    <p:sldId id="311" r:id="rId63"/>
    <p:sldId id="310" r:id="rId64"/>
    <p:sldId id="327" r:id="rId65"/>
    <p:sldId id="328" r:id="rId66"/>
    <p:sldId id="323" r:id="rId67"/>
    <p:sldId id="324" r:id="rId68"/>
    <p:sldId id="331" r:id="rId69"/>
    <p:sldId id="333" r:id="rId70"/>
    <p:sldId id="314" r:id="rId71"/>
    <p:sldId id="313" r:id="rId72"/>
    <p:sldId id="315" r:id="rId73"/>
    <p:sldId id="316" r:id="rId74"/>
    <p:sldId id="321" r:id="rId75"/>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75B"/>
    <a:srgbClr val="3D7D19"/>
    <a:srgbClr val="0000CC"/>
    <a:srgbClr val="CCE7EA"/>
    <a:srgbClr val="E7976B"/>
    <a:srgbClr val="C18DBF"/>
    <a:srgbClr val="A5D826"/>
    <a:srgbClr val="93C022"/>
    <a:srgbClr val="82AA1E"/>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5" autoAdjust="0"/>
    <p:restoredTop sz="94647" autoAdjust="0"/>
  </p:normalViewPr>
  <p:slideViewPr>
    <p:cSldViewPr>
      <p:cViewPr varScale="1">
        <p:scale>
          <a:sx n="104" d="100"/>
          <a:sy n="104" d="100"/>
        </p:scale>
        <p:origin x="-264" y="-84"/>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1812" y="-7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6363" cy="511731"/>
          </a:xfrm>
          <a:prstGeom prst="rect">
            <a:avLst/>
          </a:prstGeom>
        </p:spPr>
        <p:txBody>
          <a:bodyPr vert="horz" lIns="99036" tIns="49519" rIns="99036" bIns="49519" rtlCol="0"/>
          <a:lstStyle>
            <a:lvl1pPr algn="l">
              <a:defRPr sz="1300"/>
            </a:lvl1pPr>
          </a:lstStyle>
          <a:p>
            <a:endParaRPr kumimoji="1" lang="ja-JP" altLang="en-US" dirty="0"/>
          </a:p>
        </p:txBody>
      </p:sp>
      <p:sp>
        <p:nvSpPr>
          <p:cNvPr id="3" name="日付プレースホルダー 2"/>
          <p:cNvSpPr>
            <a:spLocks noGrp="1"/>
          </p:cNvSpPr>
          <p:nvPr>
            <p:ph type="dt" sz="quarter" idx="1"/>
          </p:nvPr>
        </p:nvSpPr>
        <p:spPr>
          <a:xfrm>
            <a:off x="4021295" y="1"/>
            <a:ext cx="3076363" cy="511731"/>
          </a:xfrm>
          <a:prstGeom prst="rect">
            <a:avLst/>
          </a:prstGeom>
        </p:spPr>
        <p:txBody>
          <a:bodyPr vert="horz" lIns="99036" tIns="49519" rIns="99036" bIns="49519" rtlCol="0"/>
          <a:lstStyle>
            <a:lvl1pPr algn="r">
              <a:defRPr sz="1300"/>
            </a:lvl1pPr>
          </a:lstStyle>
          <a:p>
            <a:fld id="{21C821AC-793B-4DB9-AEEC-0E5B6DF7FCBF}" type="datetimeFigureOut">
              <a:rPr kumimoji="1" lang="ja-JP" altLang="en-US" smtClean="0"/>
              <a:t>2017/9/5</a:t>
            </a:fld>
            <a:endParaRPr kumimoji="1" lang="ja-JP" altLang="en-US" dirty="0"/>
          </a:p>
        </p:txBody>
      </p:sp>
      <p:sp>
        <p:nvSpPr>
          <p:cNvPr id="4" name="フッター プレースホルダー 3"/>
          <p:cNvSpPr>
            <a:spLocks noGrp="1"/>
          </p:cNvSpPr>
          <p:nvPr>
            <p:ph type="ftr" sz="quarter" idx="2"/>
          </p:nvPr>
        </p:nvSpPr>
        <p:spPr>
          <a:xfrm>
            <a:off x="1" y="9721107"/>
            <a:ext cx="3076363" cy="511731"/>
          </a:xfrm>
          <a:prstGeom prst="rect">
            <a:avLst/>
          </a:prstGeom>
        </p:spPr>
        <p:txBody>
          <a:bodyPr vert="horz" lIns="99036" tIns="49519" rIns="99036" bIns="49519" rtlCol="0" anchor="b"/>
          <a:lstStyle>
            <a:lvl1pPr algn="l">
              <a:defRPr sz="1300"/>
            </a:lvl1pPr>
          </a:lstStyle>
          <a:p>
            <a:endParaRPr kumimoji="1" lang="ja-JP" altLang="en-US" dirty="0"/>
          </a:p>
        </p:txBody>
      </p:sp>
      <p:sp>
        <p:nvSpPr>
          <p:cNvPr id="5" name="スライド番号プレースホルダー 4"/>
          <p:cNvSpPr>
            <a:spLocks noGrp="1"/>
          </p:cNvSpPr>
          <p:nvPr>
            <p:ph type="sldNum" sz="quarter" idx="3"/>
          </p:nvPr>
        </p:nvSpPr>
        <p:spPr>
          <a:xfrm>
            <a:off x="4021295" y="9721107"/>
            <a:ext cx="3076363" cy="511731"/>
          </a:xfrm>
          <a:prstGeom prst="rect">
            <a:avLst/>
          </a:prstGeom>
        </p:spPr>
        <p:txBody>
          <a:bodyPr vert="horz" lIns="99036" tIns="49519" rIns="99036" bIns="49519" rtlCol="0" anchor="b"/>
          <a:lstStyle>
            <a:lvl1pPr algn="r">
              <a:defRPr sz="1300"/>
            </a:lvl1pPr>
          </a:lstStyle>
          <a:p>
            <a:fld id="{E786174A-C43B-4075-ABEF-4D9C494A55CE}" type="slidenum">
              <a:rPr kumimoji="1" lang="ja-JP" altLang="en-US" smtClean="0"/>
              <a:t>‹#›</a:t>
            </a:fld>
            <a:endParaRPr kumimoji="1" lang="ja-JP" altLang="en-US" dirty="0"/>
          </a:p>
        </p:txBody>
      </p:sp>
    </p:spTree>
    <p:extLst>
      <p:ext uri="{BB962C8B-B14F-4D97-AF65-F5344CB8AC3E}">
        <p14:creationId xmlns:p14="http://schemas.microsoft.com/office/powerpoint/2010/main" val="1468478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6363" cy="511731"/>
          </a:xfrm>
          <a:prstGeom prst="rect">
            <a:avLst/>
          </a:prstGeom>
        </p:spPr>
        <p:txBody>
          <a:bodyPr vert="horz" lIns="99036" tIns="49519" rIns="99036" bIns="49519" rtlCol="0"/>
          <a:lstStyle>
            <a:lvl1pPr algn="l">
              <a:defRPr sz="1300"/>
            </a:lvl1pPr>
          </a:lstStyle>
          <a:p>
            <a:endParaRPr kumimoji="1" lang="ja-JP" altLang="en-US" dirty="0"/>
          </a:p>
        </p:txBody>
      </p:sp>
      <p:sp>
        <p:nvSpPr>
          <p:cNvPr id="3" name="日付プレースホルダー 2"/>
          <p:cNvSpPr>
            <a:spLocks noGrp="1"/>
          </p:cNvSpPr>
          <p:nvPr>
            <p:ph type="dt" idx="1"/>
          </p:nvPr>
        </p:nvSpPr>
        <p:spPr>
          <a:xfrm>
            <a:off x="4021295" y="1"/>
            <a:ext cx="3076363" cy="511731"/>
          </a:xfrm>
          <a:prstGeom prst="rect">
            <a:avLst/>
          </a:prstGeom>
        </p:spPr>
        <p:txBody>
          <a:bodyPr vert="horz" lIns="99036" tIns="49519" rIns="99036" bIns="49519" rtlCol="0"/>
          <a:lstStyle>
            <a:lvl1pPr algn="r">
              <a:defRPr sz="1300"/>
            </a:lvl1pPr>
          </a:lstStyle>
          <a:p>
            <a:fld id="{3F6D38C4-BA34-44B3-9C50-BF43DE0C2C8D}" type="datetimeFigureOut">
              <a:rPr kumimoji="1" lang="ja-JP" altLang="en-US" smtClean="0"/>
              <a:t>2017/9/5</a:t>
            </a:fld>
            <a:endParaRPr kumimoji="1" lang="ja-JP" altLang="en-US" dirty="0"/>
          </a:p>
        </p:txBody>
      </p:sp>
      <p:sp>
        <p:nvSpPr>
          <p:cNvPr id="4" name="スライド イメージ プレースホルダー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36" tIns="49519" rIns="99036" bIns="49519" rtlCol="0" anchor="ctr"/>
          <a:lstStyle/>
          <a:p>
            <a:endParaRPr lang="ja-JP" altLang="en-US" dirty="0"/>
          </a:p>
        </p:txBody>
      </p:sp>
      <p:sp>
        <p:nvSpPr>
          <p:cNvPr id="5" name="ノート プレースホルダー 4"/>
          <p:cNvSpPr>
            <a:spLocks noGrp="1"/>
          </p:cNvSpPr>
          <p:nvPr>
            <p:ph type="body" sz="quarter" idx="3"/>
          </p:nvPr>
        </p:nvSpPr>
        <p:spPr>
          <a:xfrm>
            <a:off x="709930" y="4861442"/>
            <a:ext cx="5679440" cy="4605576"/>
          </a:xfrm>
          <a:prstGeom prst="rect">
            <a:avLst/>
          </a:prstGeom>
        </p:spPr>
        <p:txBody>
          <a:bodyPr vert="horz" lIns="99036" tIns="49519" rIns="99036" bIns="4951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721107"/>
            <a:ext cx="3076363" cy="511731"/>
          </a:xfrm>
          <a:prstGeom prst="rect">
            <a:avLst/>
          </a:prstGeom>
        </p:spPr>
        <p:txBody>
          <a:bodyPr vert="horz" lIns="99036" tIns="49519" rIns="99036" bIns="49519" rtlCol="0" anchor="b"/>
          <a:lstStyle>
            <a:lvl1pPr algn="l">
              <a:defRPr sz="1300"/>
            </a:lvl1pPr>
          </a:lstStyle>
          <a:p>
            <a:endParaRPr kumimoji="1" lang="ja-JP" altLang="en-US" dirty="0"/>
          </a:p>
        </p:txBody>
      </p:sp>
      <p:sp>
        <p:nvSpPr>
          <p:cNvPr id="7" name="スライド番号プレースホルダー 6"/>
          <p:cNvSpPr>
            <a:spLocks noGrp="1"/>
          </p:cNvSpPr>
          <p:nvPr>
            <p:ph type="sldNum" sz="quarter" idx="5"/>
          </p:nvPr>
        </p:nvSpPr>
        <p:spPr>
          <a:xfrm>
            <a:off x="4021295" y="9721107"/>
            <a:ext cx="3076363" cy="511731"/>
          </a:xfrm>
          <a:prstGeom prst="rect">
            <a:avLst/>
          </a:prstGeom>
        </p:spPr>
        <p:txBody>
          <a:bodyPr vert="horz" lIns="99036" tIns="49519" rIns="99036" bIns="49519" rtlCol="0" anchor="b"/>
          <a:lstStyle>
            <a:lvl1pPr algn="r">
              <a:defRPr sz="1300"/>
            </a:lvl1pPr>
          </a:lstStyle>
          <a:p>
            <a:fld id="{5E6B8EB4-B15A-4808-B50D-713ED352982E}" type="slidenum">
              <a:rPr kumimoji="1" lang="ja-JP" altLang="en-US" smtClean="0"/>
              <a:t>‹#›</a:t>
            </a:fld>
            <a:endParaRPr kumimoji="1" lang="ja-JP" altLang="en-US" dirty="0"/>
          </a:p>
        </p:txBody>
      </p:sp>
    </p:spTree>
    <p:extLst>
      <p:ext uri="{BB962C8B-B14F-4D97-AF65-F5344CB8AC3E}">
        <p14:creationId xmlns:p14="http://schemas.microsoft.com/office/powerpoint/2010/main" val="27302519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1</a:t>
            </a:fld>
            <a:endParaRPr kumimoji="1" lang="ja-JP" altLang="en-US" dirty="0"/>
          </a:p>
        </p:txBody>
      </p:sp>
    </p:spTree>
    <p:extLst>
      <p:ext uri="{BB962C8B-B14F-4D97-AF65-F5344CB8AC3E}">
        <p14:creationId xmlns:p14="http://schemas.microsoft.com/office/powerpoint/2010/main" val="2766211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10</a:t>
            </a:fld>
            <a:endParaRPr kumimoji="1" lang="ja-JP" altLang="en-US" dirty="0"/>
          </a:p>
        </p:txBody>
      </p:sp>
    </p:spTree>
    <p:extLst>
      <p:ext uri="{BB962C8B-B14F-4D97-AF65-F5344CB8AC3E}">
        <p14:creationId xmlns:p14="http://schemas.microsoft.com/office/powerpoint/2010/main" val="3265753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11</a:t>
            </a:fld>
            <a:endParaRPr kumimoji="1" lang="ja-JP" altLang="en-US" dirty="0"/>
          </a:p>
        </p:txBody>
      </p:sp>
    </p:spTree>
    <p:extLst>
      <p:ext uri="{BB962C8B-B14F-4D97-AF65-F5344CB8AC3E}">
        <p14:creationId xmlns:p14="http://schemas.microsoft.com/office/powerpoint/2010/main" val="608280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12</a:t>
            </a:fld>
            <a:endParaRPr kumimoji="1" lang="ja-JP" altLang="en-US" dirty="0"/>
          </a:p>
        </p:txBody>
      </p:sp>
    </p:spTree>
    <p:extLst>
      <p:ext uri="{BB962C8B-B14F-4D97-AF65-F5344CB8AC3E}">
        <p14:creationId xmlns:p14="http://schemas.microsoft.com/office/powerpoint/2010/main" val="778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13</a:t>
            </a:fld>
            <a:endParaRPr kumimoji="1" lang="ja-JP" altLang="en-US" dirty="0"/>
          </a:p>
        </p:txBody>
      </p:sp>
    </p:spTree>
    <p:extLst>
      <p:ext uri="{BB962C8B-B14F-4D97-AF65-F5344CB8AC3E}">
        <p14:creationId xmlns:p14="http://schemas.microsoft.com/office/powerpoint/2010/main" val="1495876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14</a:t>
            </a:fld>
            <a:endParaRPr kumimoji="1" lang="ja-JP" altLang="en-US" dirty="0"/>
          </a:p>
        </p:txBody>
      </p:sp>
    </p:spTree>
    <p:extLst>
      <p:ext uri="{BB962C8B-B14F-4D97-AF65-F5344CB8AC3E}">
        <p14:creationId xmlns:p14="http://schemas.microsoft.com/office/powerpoint/2010/main" val="3163179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15</a:t>
            </a:fld>
            <a:endParaRPr kumimoji="1" lang="ja-JP" altLang="en-US" dirty="0"/>
          </a:p>
        </p:txBody>
      </p:sp>
    </p:spTree>
    <p:extLst>
      <p:ext uri="{BB962C8B-B14F-4D97-AF65-F5344CB8AC3E}">
        <p14:creationId xmlns:p14="http://schemas.microsoft.com/office/powerpoint/2010/main" val="3156707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16</a:t>
            </a:fld>
            <a:endParaRPr kumimoji="1" lang="ja-JP" altLang="en-US" dirty="0"/>
          </a:p>
        </p:txBody>
      </p:sp>
    </p:spTree>
    <p:extLst>
      <p:ext uri="{BB962C8B-B14F-4D97-AF65-F5344CB8AC3E}">
        <p14:creationId xmlns:p14="http://schemas.microsoft.com/office/powerpoint/2010/main" val="2312839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17</a:t>
            </a:fld>
            <a:endParaRPr kumimoji="1" lang="ja-JP" altLang="en-US" dirty="0"/>
          </a:p>
        </p:txBody>
      </p:sp>
    </p:spTree>
    <p:extLst>
      <p:ext uri="{BB962C8B-B14F-4D97-AF65-F5344CB8AC3E}">
        <p14:creationId xmlns:p14="http://schemas.microsoft.com/office/powerpoint/2010/main" val="3648132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18</a:t>
            </a:fld>
            <a:endParaRPr kumimoji="1" lang="ja-JP" altLang="en-US" dirty="0"/>
          </a:p>
        </p:txBody>
      </p:sp>
    </p:spTree>
    <p:extLst>
      <p:ext uri="{BB962C8B-B14F-4D97-AF65-F5344CB8AC3E}">
        <p14:creationId xmlns:p14="http://schemas.microsoft.com/office/powerpoint/2010/main" val="2263661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19</a:t>
            </a:fld>
            <a:endParaRPr kumimoji="1" lang="ja-JP" altLang="en-US" dirty="0"/>
          </a:p>
        </p:txBody>
      </p:sp>
    </p:spTree>
    <p:extLst>
      <p:ext uri="{BB962C8B-B14F-4D97-AF65-F5344CB8AC3E}">
        <p14:creationId xmlns:p14="http://schemas.microsoft.com/office/powerpoint/2010/main" val="2088824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2</a:t>
            </a:fld>
            <a:endParaRPr kumimoji="1" lang="ja-JP" altLang="en-US" dirty="0"/>
          </a:p>
        </p:txBody>
      </p:sp>
    </p:spTree>
    <p:extLst>
      <p:ext uri="{BB962C8B-B14F-4D97-AF65-F5344CB8AC3E}">
        <p14:creationId xmlns:p14="http://schemas.microsoft.com/office/powerpoint/2010/main" val="2359563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20</a:t>
            </a:fld>
            <a:endParaRPr kumimoji="1" lang="ja-JP" altLang="en-US" dirty="0"/>
          </a:p>
        </p:txBody>
      </p:sp>
    </p:spTree>
    <p:extLst>
      <p:ext uri="{BB962C8B-B14F-4D97-AF65-F5344CB8AC3E}">
        <p14:creationId xmlns:p14="http://schemas.microsoft.com/office/powerpoint/2010/main" val="555555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21</a:t>
            </a:fld>
            <a:endParaRPr kumimoji="1" lang="ja-JP" altLang="en-US" dirty="0"/>
          </a:p>
        </p:txBody>
      </p:sp>
    </p:spTree>
    <p:extLst>
      <p:ext uri="{BB962C8B-B14F-4D97-AF65-F5344CB8AC3E}">
        <p14:creationId xmlns:p14="http://schemas.microsoft.com/office/powerpoint/2010/main" val="2558372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22</a:t>
            </a:fld>
            <a:endParaRPr kumimoji="1" lang="ja-JP" altLang="en-US" dirty="0"/>
          </a:p>
        </p:txBody>
      </p:sp>
    </p:spTree>
    <p:extLst>
      <p:ext uri="{BB962C8B-B14F-4D97-AF65-F5344CB8AC3E}">
        <p14:creationId xmlns:p14="http://schemas.microsoft.com/office/powerpoint/2010/main" val="1309056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23</a:t>
            </a:fld>
            <a:endParaRPr kumimoji="1" lang="ja-JP" altLang="en-US" dirty="0"/>
          </a:p>
        </p:txBody>
      </p:sp>
    </p:spTree>
    <p:extLst>
      <p:ext uri="{BB962C8B-B14F-4D97-AF65-F5344CB8AC3E}">
        <p14:creationId xmlns:p14="http://schemas.microsoft.com/office/powerpoint/2010/main" val="729472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24</a:t>
            </a:fld>
            <a:endParaRPr kumimoji="1" lang="ja-JP" altLang="en-US" dirty="0"/>
          </a:p>
        </p:txBody>
      </p:sp>
    </p:spTree>
    <p:extLst>
      <p:ext uri="{BB962C8B-B14F-4D97-AF65-F5344CB8AC3E}">
        <p14:creationId xmlns:p14="http://schemas.microsoft.com/office/powerpoint/2010/main" val="3078928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25</a:t>
            </a:fld>
            <a:endParaRPr kumimoji="1" lang="ja-JP" altLang="en-US" dirty="0"/>
          </a:p>
        </p:txBody>
      </p:sp>
    </p:spTree>
    <p:extLst>
      <p:ext uri="{BB962C8B-B14F-4D97-AF65-F5344CB8AC3E}">
        <p14:creationId xmlns:p14="http://schemas.microsoft.com/office/powerpoint/2010/main" val="2109584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26</a:t>
            </a:fld>
            <a:endParaRPr kumimoji="1" lang="ja-JP" altLang="en-US" dirty="0"/>
          </a:p>
        </p:txBody>
      </p:sp>
    </p:spTree>
    <p:extLst>
      <p:ext uri="{BB962C8B-B14F-4D97-AF65-F5344CB8AC3E}">
        <p14:creationId xmlns:p14="http://schemas.microsoft.com/office/powerpoint/2010/main" val="2043914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27</a:t>
            </a:fld>
            <a:endParaRPr kumimoji="1" lang="ja-JP" altLang="en-US" dirty="0"/>
          </a:p>
        </p:txBody>
      </p:sp>
    </p:spTree>
    <p:extLst>
      <p:ext uri="{BB962C8B-B14F-4D97-AF65-F5344CB8AC3E}">
        <p14:creationId xmlns:p14="http://schemas.microsoft.com/office/powerpoint/2010/main" val="21110812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28</a:t>
            </a:fld>
            <a:endParaRPr kumimoji="1" lang="ja-JP" altLang="en-US" dirty="0"/>
          </a:p>
        </p:txBody>
      </p:sp>
    </p:spTree>
    <p:extLst>
      <p:ext uri="{BB962C8B-B14F-4D97-AF65-F5344CB8AC3E}">
        <p14:creationId xmlns:p14="http://schemas.microsoft.com/office/powerpoint/2010/main" val="24374710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29</a:t>
            </a:fld>
            <a:endParaRPr kumimoji="1" lang="ja-JP" altLang="en-US" dirty="0"/>
          </a:p>
        </p:txBody>
      </p:sp>
    </p:spTree>
    <p:extLst>
      <p:ext uri="{BB962C8B-B14F-4D97-AF65-F5344CB8AC3E}">
        <p14:creationId xmlns:p14="http://schemas.microsoft.com/office/powerpoint/2010/main" val="2916587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3</a:t>
            </a:fld>
            <a:endParaRPr kumimoji="1" lang="ja-JP" altLang="en-US" dirty="0"/>
          </a:p>
        </p:txBody>
      </p:sp>
    </p:spTree>
    <p:extLst>
      <p:ext uri="{BB962C8B-B14F-4D97-AF65-F5344CB8AC3E}">
        <p14:creationId xmlns:p14="http://schemas.microsoft.com/office/powerpoint/2010/main" val="6583841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30</a:t>
            </a:fld>
            <a:endParaRPr kumimoji="1" lang="ja-JP" altLang="en-US" dirty="0"/>
          </a:p>
        </p:txBody>
      </p:sp>
    </p:spTree>
    <p:extLst>
      <p:ext uri="{BB962C8B-B14F-4D97-AF65-F5344CB8AC3E}">
        <p14:creationId xmlns:p14="http://schemas.microsoft.com/office/powerpoint/2010/main" val="10973524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31</a:t>
            </a:fld>
            <a:endParaRPr kumimoji="1" lang="ja-JP" altLang="en-US" dirty="0"/>
          </a:p>
        </p:txBody>
      </p:sp>
    </p:spTree>
    <p:extLst>
      <p:ext uri="{BB962C8B-B14F-4D97-AF65-F5344CB8AC3E}">
        <p14:creationId xmlns:p14="http://schemas.microsoft.com/office/powerpoint/2010/main" val="26101865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32</a:t>
            </a:fld>
            <a:endParaRPr kumimoji="1" lang="ja-JP" altLang="en-US" dirty="0"/>
          </a:p>
        </p:txBody>
      </p:sp>
    </p:spTree>
    <p:extLst>
      <p:ext uri="{BB962C8B-B14F-4D97-AF65-F5344CB8AC3E}">
        <p14:creationId xmlns:p14="http://schemas.microsoft.com/office/powerpoint/2010/main" val="447976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33</a:t>
            </a:fld>
            <a:endParaRPr kumimoji="1" lang="ja-JP" altLang="en-US" dirty="0"/>
          </a:p>
        </p:txBody>
      </p:sp>
    </p:spTree>
    <p:extLst>
      <p:ext uri="{BB962C8B-B14F-4D97-AF65-F5344CB8AC3E}">
        <p14:creationId xmlns:p14="http://schemas.microsoft.com/office/powerpoint/2010/main" val="4061789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34</a:t>
            </a:fld>
            <a:endParaRPr kumimoji="1" lang="ja-JP" altLang="en-US" dirty="0"/>
          </a:p>
        </p:txBody>
      </p:sp>
    </p:spTree>
    <p:extLst>
      <p:ext uri="{BB962C8B-B14F-4D97-AF65-F5344CB8AC3E}">
        <p14:creationId xmlns:p14="http://schemas.microsoft.com/office/powerpoint/2010/main" val="31780857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35</a:t>
            </a:fld>
            <a:endParaRPr kumimoji="1" lang="ja-JP" altLang="en-US" dirty="0"/>
          </a:p>
        </p:txBody>
      </p:sp>
    </p:spTree>
    <p:extLst>
      <p:ext uri="{BB962C8B-B14F-4D97-AF65-F5344CB8AC3E}">
        <p14:creationId xmlns:p14="http://schemas.microsoft.com/office/powerpoint/2010/main" val="17736417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36</a:t>
            </a:fld>
            <a:endParaRPr kumimoji="1" lang="ja-JP" altLang="en-US" dirty="0"/>
          </a:p>
        </p:txBody>
      </p:sp>
    </p:spTree>
    <p:extLst>
      <p:ext uri="{BB962C8B-B14F-4D97-AF65-F5344CB8AC3E}">
        <p14:creationId xmlns:p14="http://schemas.microsoft.com/office/powerpoint/2010/main" val="32992496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37</a:t>
            </a:fld>
            <a:endParaRPr kumimoji="1" lang="ja-JP" altLang="en-US" dirty="0"/>
          </a:p>
        </p:txBody>
      </p:sp>
    </p:spTree>
    <p:extLst>
      <p:ext uri="{BB962C8B-B14F-4D97-AF65-F5344CB8AC3E}">
        <p14:creationId xmlns:p14="http://schemas.microsoft.com/office/powerpoint/2010/main" val="3011846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38</a:t>
            </a:fld>
            <a:endParaRPr kumimoji="1" lang="ja-JP" altLang="en-US" dirty="0"/>
          </a:p>
        </p:txBody>
      </p:sp>
    </p:spTree>
    <p:extLst>
      <p:ext uri="{BB962C8B-B14F-4D97-AF65-F5344CB8AC3E}">
        <p14:creationId xmlns:p14="http://schemas.microsoft.com/office/powerpoint/2010/main" val="11663177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39</a:t>
            </a:fld>
            <a:endParaRPr kumimoji="1" lang="ja-JP" altLang="en-US" dirty="0"/>
          </a:p>
        </p:txBody>
      </p:sp>
    </p:spTree>
    <p:extLst>
      <p:ext uri="{BB962C8B-B14F-4D97-AF65-F5344CB8AC3E}">
        <p14:creationId xmlns:p14="http://schemas.microsoft.com/office/powerpoint/2010/main" val="2780568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4</a:t>
            </a:fld>
            <a:endParaRPr kumimoji="1" lang="ja-JP" altLang="en-US" dirty="0"/>
          </a:p>
        </p:txBody>
      </p:sp>
    </p:spTree>
    <p:extLst>
      <p:ext uri="{BB962C8B-B14F-4D97-AF65-F5344CB8AC3E}">
        <p14:creationId xmlns:p14="http://schemas.microsoft.com/office/powerpoint/2010/main" val="472133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40</a:t>
            </a:fld>
            <a:endParaRPr kumimoji="1" lang="ja-JP" altLang="en-US" dirty="0"/>
          </a:p>
        </p:txBody>
      </p:sp>
    </p:spTree>
    <p:extLst>
      <p:ext uri="{BB962C8B-B14F-4D97-AF65-F5344CB8AC3E}">
        <p14:creationId xmlns:p14="http://schemas.microsoft.com/office/powerpoint/2010/main" val="4808316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41</a:t>
            </a:fld>
            <a:endParaRPr kumimoji="1" lang="ja-JP" altLang="en-US" dirty="0"/>
          </a:p>
        </p:txBody>
      </p:sp>
    </p:spTree>
    <p:extLst>
      <p:ext uri="{BB962C8B-B14F-4D97-AF65-F5344CB8AC3E}">
        <p14:creationId xmlns:p14="http://schemas.microsoft.com/office/powerpoint/2010/main" val="1188719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42</a:t>
            </a:fld>
            <a:endParaRPr kumimoji="1" lang="ja-JP" altLang="en-US" dirty="0"/>
          </a:p>
        </p:txBody>
      </p:sp>
    </p:spTree>
    <p:extLst>
      <p:ext uri="{BB962C8B-B14F-4D97-AF65-F5344CB8AC3E}">
        <p14:creationId xmlns:p14="http://schemas.microsoft.com/office/powerpoint/2010/main" val="15061688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43</a:t>
            </a:fld>
            <a:endParaRPr kumimoji="1" lang="ja-JP" altLang="en-US" dirty="0"/>
          </a:p>
        </p:txBody>
      </p:sp>
    </p:spTree>
    <p:extLst>
      <p:ext uri="{BB962C8B-B14F-4D97-AF65-F5344CB8AC3E}">
        <p14:creationId xmlns:p14="http://schemas.microsoft.com/office/powerpoint/2010/main" val="35769245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44</a:t>
            </a:fld>
            <a:endParaRPr kumimoji="1" lang="ja-JP" altLang="en-US" dirty="0"/>
          </a:p>
        </p:txBody>
      </p:sp>
    </p:spTree>
    <p:extLst>
      <p:ext uri="{BB962C8B-B14F-4D97-AF65-F5344CB8AC3E}">
        <p14:creationId xmlns:p14="http://schemas.microsoft.com/office/powerpoint/2010/main" val="32426776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45</a:t>
            </a:fld>
            <a:endParaRPr kumimoji="1" lang="ja-JP" altLang="en-US" dirty="0"/>
          </a:p>
        </p:txBody>
      </p:sp>
    </p:spTree>
    <p:extLst>
      <p:ext uri="{BB962C8B-B14F-4D97-AF65-F5344CB8AC3E}">
        <p14:creationId xmlns:p14="http://schemas.microsoft.com/office/powerpoint/2010/main" val="30115597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46</a:t>
            </a:fld>
            <a:endParaRPr kumimoji="1" lang="ja-JP" altLang="en-US" dirty="0"/>
          </a:p>
        </p:txBody>
      </p:sp>
    </p:spTree>
    <p:extLst>
      <p:ext uri="{BB962C8B-B14F-4D97-AF65-F5344CB8AC3E}">
        <p14:creationId xmlns:p14="http://schemas.microsoft.com/office/powerpoint/2010/main" val="33861843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47</a:t>
            </a:fld>
            <a:endParaRPr kumimoji="1" lang="ja-JP" altLang="en-US" dirty="0"/>
          </a:p>
        </p:txBody>
      </p:sp>
    </p:spTree>
    <p:extLst>
      <p:ext uri="{BB962C8B-B14F-4D97-AF65-F5344CB8AC3E}">
        <p14:creationId xmlns:p14="http://schemas.microsoft.com/office/powerpoint/2010/main" val="13763541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48</a:t>
            </a:fld>
            <a:endParaRPr kumimoji="1" lang="ja-JP" altLang="en-US" dirty="0"/>
          </a:p>
        </p:txBody>
      </p:sp>
    </p:spTree>
    <p:extLst>
      <p:ext uri="{BB962C8B-B14F-4D97-AF65-F5344CB8AC3E}">
        <p14:creationId xmlns:p14="http://schemas.microsoft.com/office/powerpoint/2010/main" val="14609073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49</a:t>
            </a:fld>
            <a:endParaRPr kumimoji="1" lang="ja-JP" altLang="en-US" dirty="0"/>
          </a:p>
        </p:txBody>
      </p:sp>
    </p:spTree>
    <p:extLst>
      <p:ext uri="{BB962C8B-B14F-4D97-AF65-F5344CB8AC3E}">
        <p14:creationId xmlns:p14="http://schemas.microsoft.com/office/powerpoint/2010/main" val="2546983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5</a:t>
            </a:fld>
            <a:endParaRPr kumimoji="1" lang="ja-JP" altLang="en-US" dirty="0"/>
          </a:p>
        </p:txBody>
      </p:sp>
    </p:spTree>
    <p:extLst>
      <p:ext uri="{BB962C8B-B14F-4D97-AF65-F5344CB8AC3E}">
        <p14:creationId xmlns:p14="http://schemas.microsoft.com/office/powerpoint/2010/main" val="26823582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50</a:t>
            </a:fld>
            <a:endParaRPr kumimoji="1" lang="ja-JP" altLang="en-US" dirty="0"/>
          </a:p>
        </p:txBody>
      </p:sp>
    </p:spTree>
    <p:extLst>
      <p:ext uri="{BB962C8B-B14F-4D97-AF65-F5344CB8AC3E}">
        <p14:creationId xmlns:p14="http://schemas.microsoft.com/office/powerpoint/2010/main" val="39556707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51</a:t>
            </a:fld>
            <a:endParaRPr kumimoji="1" lang="ja-JP" altLang="en-US" dirty="0"/>
          </a:p>
        </p:txBody>
      </p:sp>
    </p:spTree>
    <p:extLst>
      <p:ext uri="{BB962C8B-B14F-4D97-AF65-F5344CB8AC3E}">
        <p14:creationId xmlns:p14="http://schemas.microsoft.com/office/powerpoint/2010/main" val="1399084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52</a:t>
            </a:fld>
            <a:endParaRPr kumimoji="1" lang="ja-JP" altLang="en-US" dirty="0"/>
          </a:p>
        </p:txBody>
      </p:sp>
    </p:spTree>
    <p:extLst>
      <p:ext uri="{BB962C8B-B14F-4D97-AF65-F5344CB8AC3E}">
        <p14:creationId xmlns:p14="http://schemas.microsoft.com/office/powerpoint/2010/main" val="10101494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53</a:t>
            </a:fld>
            <a:endParaRPr kumimoji="1" lang="ja-JP" altLang="en-US" dirty="0"/>
          </a:p>
        </p:txBody>
      </p:sp>
    </p:spTree>
    <p:extLst>
      <p:ext uri="{BB962C8B-B14F-4D97-AF65-F5344CB8AC3E}">
        <p14:creationId xmlns:p14="http://schemas.microsoft.com/office/powerpoint/2010/main" val="22524654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54</a:t>
            </a:fld>
            <a:endParaRPr kumimoji="1" lang="ja-JP" altLang="en-US" dirty="0"/>
          </a:p>
        </p:txBody>
      </p:sp>
    </p:spTree>
    <p:extLst>
      <p:ext uri="{BB962C8B-B14F-4D97-AF65-F5344CB8AC3E}">
        <p14:creationId xmlns:p14="http://schemas.microsoft.com/office/powerpoint/2010/main" val="31494648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55</a:t>
            </a:fld>
            <a:endParaRPr kumimoji="1" lang="ja-JP" altLang="en-US" dirty="0"/>
          </a:p>
        </p:txBody>
      </p:sp>
    </p:spTree>
    <p:extLst>
      <p:ext uri="{BB962C8B-B14F-4D97-AF65-F5344CB8AC3E}">
        <p14:creationId xmlns:p14="http://schemas.microsoft.com/office/powerpoint/2010/main" val="20389617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56</a:t>
            </a:fld>
            <a:endParaRPr kumimoji="1" lang="ja-JP" altLang="en-US" dirty="0"/>
          </a:p>
        </p:txBody>
      </p:sp>
    </p:spTree>
    <p:extLst>
      <p:ext uri="{BB962C8B-B14F-4D97-AF65-F5344CB8AC3E}">
        <p14:creationId xmlns:p14="http://schemas.microsoft.com/office/powerpoint/2010/main" val="20389617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57</a:t>
            </a:fld>
            <a:endParaRPr kumimoji="1" lang="ja-JP" altLang="en-US" dirty="0"/>
          </a:p>
        </p:txBody>
      </p:sp>
    </p:spTree>
    <p:extLst>
      <p:ext uri="{BB962C8B-B14F-4D97-AF65-F5344CB8AC3E}">
        <p14:creationId xmlns:p14="http://schemas.microsoft.com/office/powerpoint/2010/main" val="20389617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58</a:t>
            </a:fld>
            <a:endParaRPr kumimoji="1" lang="ja-JP" altLang="en-US" dirty="0"/>
          </a:p>
        </p:txBody>
      </p:sp>
    </p:spTree>
    <p:extLst>
      <p:ext uri="{BB962C8B-B14F-4D97-AF65-F5344CB8AC3E}">
        <p14:creationId xmlns:p14="http://schemas.microsoft.com/office/powerpoint/2010/main" val="146230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59</a:t>
            </a:fld>
            <a:endParaRPr kumimoji="1" lang="ja-JP" altLang="en-US" dirty="0"/>
          </a:p>
        </p:txBody>
      </p:sp>
    </p:spTree>
    <p:extLst>
      <p:ext uri="{BB962C8B-B14F-4D97-AF65-F5344CB8AC3E}">
        <p14:creationId xmlns:p14="http://schemas.microsoft.com/office/powerpoint/2010/main" val="3884877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6</a:t>
            </a:fld>
            <a:endParaRPr kumimoji="1" lang="ja-JP" altLang="en-US" dirty="0"/>
          </a:p>
        </p:txBody>
      </p:sp>
    </p:spTree>
    <p:extLst>
      <p:ext uri="{BB962C8B-B14F-4D97-AF65-F5344CB8AC3E}">
        <p14:creationId xmlns:p14="http://schemas.microsoft.com/office/powerpoint/2010/main" val="8892142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60</a:t>
            </a:fld>
            <a:endParaRPr kumimoji="1" lang="ja-JP" altLang="en-US" dirty="0"/>
          </a:p>
        </p:txBody>
      </p:sp>
    </p:spTree>
    <p:extLst>
      <p:ext uri="{BB962C8B-B14F-4D97-AF65-F5344CB8AC3E}">
        <p14:creationId xmlns:p14="http://schemas.microsoft.com/office/powerpoint/2010/main" val="11893674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61</a:t>
            </a:fld>
            <a:endParaRPr kumimoji="1" lang="ja-JP" altLang="en-US" dirty="0"/>
          </a:p>
        </p:txBody>
      </p:sp>
    </p:spTree>
    <p:extLst>
      <p:ext uri="{BB962C8B-B14F-4D97-AF65-F5344CB8AC3E}">
        <p14:creationId xmlns:p14="http://schemas.microsoft.com/office/powerpoint/2010/main" val="14401805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62</a:t>
            </a:fld>
            <a:endParaRPr kumimoji="1" lang="ja-JP" altLang="en-US" dirty="0"/>
          </a:p>
        </p:txBody>
      </p:sp>
    </p:spTree>
    <p:extLst>
      <p:ext uri="{BB962C8B-B14F-4D97-AF65-F5344CB8AC3E}">
        <p14:creationId xmlns:p14="http://schemas.microsoft.com/office/powerpoint/2010/main" val="19190331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63</a:t>
            </a:fld>
            <a:endParaRPr kumimoji="1" lang="ja-JP" altLang="en-US" dirty="0"/>
          </a:p>
        </p:txBody>
      </p:sp>
    </p:spTree>
    <p:extLst>
      <p:ext uri="{BB962C8B-B14F-4D97-AF65-F5344CB8AC3E}">
        <p14:creationId xmlns:p14="http://schemas.microsoft.com/office/powerpoint/2010/main" val="26022639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64</a:t>
            </a:fld>
            <a:endParaRPr kumimoji="1" lang="ja-JP" altLang="en-US" dirty="0"/>
          </a:p>
        </p:txBody>
      </p:sp>
    </p:spTree>
    <p:extLst>
      <p:ext uri="{BB962C8B-B14F-4D97-AF65-F5344CB8AC3E}">
        <p14:creationId xmlns:p14="http://schemas.microsoft.com/office/powerpoint/2010/main" val="8464973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65</a:t>
            </a:fld>
            <a:endParaRPr kumimoji="1" lang="ja-JP" altLang="en-US" dirty="0"/>
          </a:p>
        </p:txBody>
      </p:sp>
    </p:spTree>
    <p:extLst>
      <p:ext uri="{BB962C8B-B14F-4D97-AF65-F5344CB8AC3E}">
        <p14:creationId xmlns:p14="http://schemas.microsoft.com/office/powerpoint/2010/main" val="8632291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66</a:t>
            </a:fld>
            <a:endParaRPr kumimoji="1" lang="ja-JP" altLang="en-US" dirty="0"/>
          </a:p>
        </p:txBody>
      </p:sp>
    </p:spTree>
    <p:extLst>
      <p:ext uri="{BB962C8B-B14F-4D97-AF65-F5344CB8AC3E}">
        <p14:creationId xmlns:p14="http://schemas.microsoft.com/office/powerpoint/2010/main" val="23264884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67</a:t>
            </a:fld>
            <a:endParaRPr kumimoji="1" lang="ja-JP" altLang="en-US" dirty="0"/>
          </a:p>
        </p:txBody>
      </p:sp>
    </p:spTree>
    <p:extLst>
      <p:ext uri="{BB962C8B-B14F-4D97-AF65-F5344CB8AC3E}">
        <p14:creationId xmlns:p14="http://schemas.microsoft.com/office/powerpoint/2010/main" val="23569787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68</a:t>
            </a:fld>
            <a:endParaRPr kumimoji="1" lang="ja-JP" altLang="en-US" dirty="0"/>
          </a:p>
        </p:txBody>
      </p:sp>
    </p:spTree>
    <p:extLst>
      <p:ext uri="{BB962C8B-B14F-4D97-AF65-F5344CB8AC3E}">
        <p14:creationId xmlns:p14="http://schemas.microsoft.com/office/powerpoint/2010/main" val="29137175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69</a:t>
            </a:fld>
            <a:endParaRPr kumimoji="1" lang="ja-JP" altLang="en-US" dirty="0"/>
          </a:p>
        </p:txBody>
      </p:sp>
    </p:spTree>
    <p:extLst>
      <p:ext uri="{BB962C8B-B14F-4D97-AF65-F5344CB8AC3E}">
        <p14:creationId xmlns:p14="http://schemas.microsoft.com/office/powerpoint/2010/main" val="2396033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7</a:t>
            </a:fld>
            <a:endParaRPr kumimoji="1" lang="ja-JP" altLang="en-US" dirty="0"/>
          </a:p>
        </p:txBody>
      </p:sp>
    </p:spTree>
    <p:extLst>
      <p:ext uri="{BB962C8B-B14F-4D97-AF65-F5344CB8AC3E}">
        <p14:creationId xmlns:p14="http://schemas.microsoft.com/office/powerpoint/2010/main" val="68988912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70</a:t>
            </a:fld>
            <a:endParaRPr kumimoji="1" lang="ja-JP" altLang="en-US" dirty="0"/>
          </a:p>
        </p:txBody>
      </p:sp>
    </p:spTree>
    <p:extLst>
      <p:ext uri="{BB962C8B-B14F-4D97-AF65-F5344CB8AC3E}">
        <p14:creationId xmlns:p14="http://schemas.microsoft.com/office/powerpoint/2010/main" val="31222044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71</a:t>
            </a:fld>
            <a:endParaRPr kumimoji="1" lang="ja-JP" altLang="en-US" dirty="0"/>
          </a:p>
        </p:txBody>
      </p:sp>
    </p:spTree>
    <p:extLst>
      <p:ext uri="{BB962C8B-B14F-4D97-AF65-F5344CB8AC3E}">
        <p14:creationId xmlns:p14="http://schemas.microsoft.com/office/powerpoint/2010/main" val="189163221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72</a:t>
            </a:fld>
            <a:endParaRPr kumimoji="1" lang="ja-JP" altLang="en-US" dirty="0"/>
          </a:p>
        </p:txBody>
      </p:sp>
    </p:spTree>
    <p:extLst>
      <p:ext uri="{BB962C8B-B14F-4D97-AF65-F5344CB8AC3E}">
        <p14:creationId xmlns:p14="http://schemas.microsoft.com/office/powerpoint/2010/main" val="163762584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358"/>
            <a:r>
              <a:rPr lang="ja-JP" altLang="en-US" sz="1300" dirty="0">
                <a:latin typeface="FG角ｺﾞｼｯｸ体Ca-M" panose="020B0609000000000000" pitchFamily="49" charset="-128"/>
                <a:ea typeface="FG角ｺﾞｼｯｸ体Ca-M" panose="020B0609000000000000" pitchFamily="49" charset="-128"/>
              </a:rPr>
              <a:t>１８歳になって有権者となれば、高校生でも選挙運動を行うことができます。</a:t>
            </a:r>
            <a:endParaRPr lang="en-US" altLang="ja-JP" sz="1300" dirty="0">
              <a:latin typeface="FG角ｺﾞｼｯｸ体Ca-M" panose="020B0609000000000000" pitchFamily="49" charset="-128"/>
              <a:ea typeface="FG角ｺﾞｼｯｸ体Ca-M" panose="020B0609000000000000" pitchFamily="49" charset="-128"/>
            </a:endParaRPr>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73</a:t>
            </a:fld>
            <a:endParaRPr kumimoji="1" lang="ja-JP" altLang="en-US" dirty="0"/>
          </a:p>
        </p:txBody>
      </p:sp>
    </p:spTree>
    <p:extLst>
      <p:ext uri="{BB962C8B-B14F-4D97-AF65-F5344CB8AC3E}">
        <p14:creationId xmlns:p14="http://schemas.microsoft.com/office/powerpoint/2010/main" val="3909976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8</a:t>
            </a:fld>
            <a:endParaRPr kumimoji="1" lang="ja-JP" altLang="en-US" dirty="0"/>
          </a:p>
        </p:txBody>
      </p:sp>
    </p:spTree>
    <p:extLst>
      <p:ext uri="{BB962C8B-B14F-4D97-AF65-F5344CB8AC3E}">
        <p14:creationId xmlns:p14="http://schemas.microsoft.com/office/powerpoint/2010/main" val="650278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E6B8EB4-B15A-4808-B50D-713ED352982E}" type="slidenum">
              <a:rPr kumimoji="1" lang="ja-JP" altLang="en-US" smtClean="0"/>
              <a:t>9</a:t>
            </a:fld>
            <a:endParaRPr kumimoji="1" lang="ja-JP" altLang="en-US" dirty="0"/>
          </a:p>
        </p:txBody>
      </p:sp>
    </p:spTree>
    <p:extLst>
      <p:ext uri="{BB962C8B-B14F-4D97-AF65-F5344CB8AC3E}">
        <p14:creationId xmlns:p14="http://schemas.microsoft.com/office/powerpoint/2010/main" val="250681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59778C0A-86B1-4D7B-B09C-B34B5E152276}" type="datetimeFigureOut">
              <a:rPr kumimoji="1" lang="ja-JP" altLang="en-US" smtClean="0"/>
              <a:t>2017/9/5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F5C19D2F-A910-4AA5-9D7B-3349C9478B09}" type="slidenum">
              <a:rPr kumimoji="1" lang="ja-JP" altLang="en-US" smtClean="0"/>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59778C0A-86B1-4D7B-B09C-B34B5E152276}" type="datetimeFigureOut">
              <a:rPr kumimoji="1" lang="ja-JP" altLang="en-US" smtClean="0"/>
              <a:t>2017/9/5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F5C19D2F-A910-4AA5-9D7B-3349C9478B09}" type="slidenum">
              <a:rPr kumimoji="1" lang="ja-JP" altLang="en-US" smtClean="0"/>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59778C0A-86B1-4D7B-B09C-B34B5E152276}" type="datetimeFigureOut">
              <a:rPr kumimoji="1" lang="ja-JP" altLang="en-US" smtClean="0"/>
              <a:t>2017/9/5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F5C19D2F-A910-4AA5-9D7B-3349C9478B09}" type="slidenum">
              <a:rPr kumimoji="1" lang="ja-JP" altLang="en-US" smtClean="0"/>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9778C0A-86B1-4D7B-B09C-B34B5E152276}" type="datetimeFigureOut">
              <a:rPr kumimoji="1" lang="ja-JP" altLang="en-US" smtClean="0"/>
              <a:t>2017/9/5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F5C19D2F-A910-4AA5-9D7B-3349C9478B09}" type="slidenum">
              <a:rPr kumimoji="1" lang="ja-JP" altLang="en-US" smtClean="0"/>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mtClean="0"/>
              <a:t>マスター タイトルの書式設定</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ja-JP" altLang="en-US" smtClean="0"/>
              <a:t>マスター テキストの書式設定</a:t>
            </a:r>
          </a:p>
        </p:txBody>
      </p:sp>
      <p:sp>
        <p:nvSpPr>
          <p:cNvPr id="4" name="Date Placeholder 3"/>
          <p:cNvSpPr>
            <a:spLocks noGrp="1"/>
          </p:cNvSpPr>
          <p:nvPr>
            <p:ph type="dt" sz="half" idx="10"/>
          </p:nvPr>
        </p:nvSpPr>
        <p:spPr/>
        <p:txBody>
          <a:bodyPr/>
          <a:lstStyle/>
          <a:p>
            <a:fld id="{59778C0A-86B1-4D7B-B09C-B34B5E152276}" type="datetimeFigureOut">
              <a:rPr kumimoji="1" lang="ja-JP" altLang="en-US" smtClean="0"/>
              <a:t>2017/9/5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F5C19D2F-A910-4AA5-9D7B-3349C9478B09}" type="slidenum">
              <a:rPr kumimoji="1" lang="ja-JP" altLang="en-US" smtClean="0"/>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59778C0A-86B1-4D7B-B09C-B34B5E152276}" type="datetimeFigureOut">
              <a:rPr kumimoji="1" lang="ja-JP" altLang="en-US" smtClean="0"/>
              <a:t>2017/9/5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F5C19D2F-A910-4AA5-9D7B-3349C9478B09}" type="slidenum">
              <a:rPr kumimoji="1" lang="ja-JP" altLang="en-US" smtClean="0"/>
              <a:t>‹#›</a:t>
            </a:fld>
            <a:endParaRPr kumimoji="1" lang="ja-JP" altLang="en-US" dirty="0"/>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ja-JP" altLang="en-US" smtClean="0"/>
              <a:t>マスター テキストの書式設定</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ja-JP" altLang="en-US" smtClean="0"/>
              <a:t>マスター テキストの書式設定</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9778C0A-86B1-4D7B-B09C-B34B5E152276}" type="datetimeFigureOut">
              <a:rPr kumimoji="1" lang="ja-JP" altLang="en-US" smtClean="0"/>
              <a:t>2017/9/5</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F5C19D2F-A910-4AA5-9D7B-3349C9478B09}" type="slidenum">
              <a:rPr kumimoji="1" lang="ja-JP" altLang="en-US" smtClean="0"/>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59778C0A-86B1-4D7B-B09C-B34B5E152276}" type="datetimeFigureOut">
              <a:rPr kumimoji="1" lang="ja-JP" altLang="en-US" smtClean="0"/>
              <a:t>2017/9/5</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F5C19D2F-A910-4AA5-9D7B-3349C9478B09}" type="slidenum">
              <a:rPr kumimoji="1" lang="ja-JP" altLang="en-US" smtClean="0"/>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778C0A-86B1-4D7B-B09C-B34B5E152276}" type="datetimeFigureOut">
              <a:rPr kumimoji="1" lang="ja-JP" altLang="en-US" smtClean="0"/>
              <a:t>2017/9/5</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F5C19D2F-A910-4AA5-9D7B-3349C9478B09}" type="slidenum">
              <a:rPr kumimoji="1" lang="ja-JP" altLang="en-US" smtClean="0"/>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mtClean="0"/>
              <a:t>マスター タイトルの書式設定</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ja-JP" altLang="en-US" smtClean="0"/>
              <a:t>マスター テキストの書式設定</a:t>
            </a:r>
          </a:p>
        </p:txBody>
      </p:sp>
      <p:sp>
        <p:nvSpPr>
          <p:cNvPr id="5" name="Date Placeholder 4"/>
          <p:cNvSpPr>
            <a:spLocks noGrp="1"/>
          </p:cNvSpPr>
          <p:nvPr>
            <p:ph type="dt" sz="half" idx="10"/>
          </p:nvPr>
        </p:nvSpPr>
        <p:spPr/>
        <p:txBody>
          <a:bodyPr/>
          <a:lstStyle/>
          <a:p>
            <a:fld id="{59778C0A-86B1-4D7B-B09C-B34B5E152276}" type="datetimeFigureOut">
              <a:rPr kumimoji="1" lang="ja-JP" altLang="en-US" smtClean="0"/>
              <a:t>2017/9/5</a:t>
            </a:fld>
            <a:endParaRPr kumimoji="1" lang="ja-JP" alt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kumimoji="1" lang="ja-JP" alt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5C19D2F-A910-4AA5-9D7B-3349C9478B09}" type="slidenum">
              <a:rPr kumimoji="1" lang="ja-JP" altLang="en-US" smtClean="0"/>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ja-JP" altLang="en-US" dirty="0" smtClean="0"/>
              <a:t>アイコンをクリックして図を追加</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9778C0A-86B1-4D7B-B09C-B34B5E152276}" type="datetimeFigureOut">
              <a:rPr kumimoji="1" lang="ja-JP" altLang="en-US" smtClean="0"/>
              <a:t>2017/9/5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F5C19D2F-A910-4AA5-9D7B-3349C9478B09}" type="slidenum">
              <a:rPr kumimoji="1" lang="ja-JP" altLang="en-US" smtClean="0"/>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59778C0A-86B1-4D7B-B09C-B34B5E152276}" type="datetimeFigureOut">
              <a:rPr kumimoji="1" lang="ja-JP" altLang="en-US" smtClean="0"/>
              <a:t>2017/9/5</a:t>
            </a:fld>
            <a:endParaRPr kumimoji="1" lang="ja-JP" alt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kumimoji="1" lang="ja-JP" alt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5C19D2F-A910-4AA5-9D7B-3349C9478B09}" type="slidenum">
              <a:rPr kumimoji="1" lang="ja-JP" altLang="en-US" smtClean="0"/>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kumimoji="1"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kumimoji="1"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microsoft.com/office/2007/relationships/hdphoto" Target="../media/hdphoto2.wdp"/><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image" Target="../media/image39.png"/><Relationship Id="rId13" Type="http://schemas.microsoft.com/office/2007/relationships/hdphoto" Target="../media/hdphoto5.wdp"/><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6.png"/><Relationship Id="rId2" Type="http://schemas.openxmlformats.org/officeDocument/2006/relationships/notesSlide" Target="../notesSlides/notesSlide73.xml"/><Relationship Id="rId16" Type="http://schemas.microsoft.com/office/2007/relationships/hdphoto" Target="../media/hdphoto6.wdp"/><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5.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4.png"/></Relationships>
</file>

<file path=ppt/slides/_rels/slide7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3.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3">
            <a:extLst>
              <a:ext uri="{BEBA8EAE-BF5A-486C-A8C5-ECC9F3942E4B}">
                <a14:imgProps xmlns:a14="http://schemas.microsoft.com/office/drawing/2010/main">
                  <a14:imgLayer r:embed="rId4">
                    <a14:imgEffect>
                      <a14:backgroundRemoval t="554" b="95127" l="5941" r="97153">
                        <a14:foregroundMark x1="29703" y1="24695" x2="29703" y2="24695"/>
                        <a14:foregroundMark x1="38243" y1="32558" x2="38243" y2="32558"/>
                        <a14:foregroundMark x1="64109" y1="32780" x2="64109" y2="32780"/>
                        <a14:foregroundMark x1="72649" y1="25581" x2="72649" y2="25581"/>
                        <a14:foregroundMark x1="58663" y1="44408" x2="58663" y2="44408"/>
                        <a14:foregroundMark x1="43317" y1="43854" x2="43317" y2="43854"/>
                        <a14:foregroundMark x1="50495" y1="57697" x2="50495" y2="57697"/>
                        <a14:backgroundMark x1="51485" y1="54928" x2="51485" y2="54928"/>
                        <a14:backgroundMark x1="53589" y1="77298" x2="53589" y2="77298"/>
                      </a14:backgroundRemoval>
                    </a14:imgEffect>
                  </a14:imgLayer>
                </a14:imgProps>
              </a:ext>
              <a:ext uri="{28A0092B-C50C-407E-A947-70E740481C1C}">
                <a14:useLocalDpi xmlns:a14="http://schemas.microsoft.com/office/drawing/2010/main" val="0"/>
              </a:ext>
            </a:extLst>
          </a:blip>
          <a:srcRect r="8760" b="21263"/>
          <a:stretch/>
        </p:blipFill>
        <p:spPr>
          <a:xfrm>
            <a:off x="4211960" y="2123367"/>
            <a:ext cx="4937658" cy="4762017"/>
          </a:xfrm>
          <a:prstGeom prst="rect">
            <a:avLst/>
          </a:prstGeom>
        </p:spPr>
      </p:pic>
      <p:sp>
        <p:nvSpPr>
          <p:cNvPr id="2" name="タイトル 1"/>
          <p:cNvSpPr>
            <a:spLocks noGrp="1"/>
          </p:cNvSpPr>
          <p:nvPr>
            <p:ph type="ctrTitle"/>
          </p:nvPr>
        </p:nvSpPr>
        <p:spPr/>
        <p:txBody>
          <a:bodyPr/>
          <a:lstStyle/>
          <a:p>
            <a:r>
              <a:rPr kumimoji="1" lang="ja-JP" altLang="en-US" sz="4800" dirty="0" smtClean="0"/>
              <a:t>選挙</a:t>
            </a:r>
            <a:r>
              <a:rPr kumimoji="1" lang="ja-JP" altLang="en-US" sz="4800" dirty="0" smtClean="0">
                <a:solidFill>
                  <a:srgbClr val="0000CC"/>
                </a:solidFill>
              </a:rPr>
              <a:t>○</a:t>
            </a:r>
            <a:r>
              <a:rPr kumimoji="1" lang="en-US" altLang="ja-JP" sz="4800" dirty="0" smtClean="0">
                <a:solidFill>
                  <a:srgbClr val="FF0000"/>
                </a:solidFill>
              </a:rPr>
              <a:t>×</a:t>
            </a:r>
            <a:r>
              <a:rPr kumimoji="1" lang="ja-JP" altLang="en-US" sz="4800" dirty="0" smtClean="0"/>
              <a:t>クイズ</a:t>
            </a:r>
            <a:endParaRPr kumimoji="1" lang="ja-JP" altLang="en-US" sz="4800" dirty="0"/>
          </a:p>
        </p:txBody>
      </p:sp>
      <p:sp>
        <p:nvSpPr>
          <p:cNvPr id="3" name="サブタイトル 2"/>
          <p:cNvSpPr>
            <a:spLocks noGrp="1"/>
          </p:cNvSpPr>
          <p:nvPr>
            <p:ph type="subTitle" idx="1"/>
          </p:nvPr>
        </p:nvSpPr>
        <p:spPr/>
        <p:txBody>
          <a:bodyPr>
            <a:normAutofit/>
          </a:bodyPr>
          <a:lstStyle/>
          <a:p>
            <a:r>
              <a:rPr kumimoji="1" lang="ja-JP" altLang="en-US" sz="1600" dirty="0" smtClean="0"/>
              <a:t>選挙のこと、知れば</a:t>
            </a:r>
            <a:r>
              <a:rPr kumimoji="1" lang="ja-JP" altLang="en-US" sz="1600" dirty="0"/>
              <a:t>知る</a:t>
            </a:r>
            <a:r>
              <a:rPr kumimoji="1" lang="ja-JP" altLang="en-US" sz="1600" dirty="0" smtClean="0"/>
              <a:t>ほどおもしろくなる</a:t>
            </a:r>
            <a:endParaRPr kumimoji="1" lang="ja-JP" altLang="en-US" sz="1600" dirty="0"/>
          </a:p>
        </p:txBody>
      </p:sp>
      <p:sp>
        <p:nvSpPr>
          <p:cNvPr id="5" name="テキスト ボックス 4"/>
          <p:cNvSpPr txBox="1"/>
          <p:nvPr/>
        </p:nvSpPr>
        <p:spPr>
          <a:xfrm>
            <a:off x="827584" y="6165304"/>
            <a:ext cx="2376264" cy="523220"/>
          </a:xfrm>
          <a:prstGeom prst="rect">
            <a:avLst/>
          </a:prstGeom>
          <a:noFill/>
        </p:spPr>
        <p:txBody>
          <a:bodyPr wrap="square" rtlCol="0">
            <a:spAutoFit/>
          </a:bodyPr>
          <a:lstStyle/>
          <a:p>
            <a:r>
              <a:rPr kumimoji="1" lang="ja-JP" altLang="en-US" sz="2800" dirty="0" smtClean="0">
                <a:solidFill>
                  <a:schemeClr val="bg1"/>
                </a:solidFill>
                <a:latin typeface="FG角ｺﾞｼｯｸ体Ca-B" panose="020B0809000000000000" pitchFamily="49" charset="-128"/>
                <a:ea typeface="FG角ｺﾞｼｯｸ体Ca-B" panose="020B0809000000000000" pitchFamily="49" charset="-128"/>
              </a:rPr>
              <a:t>～上級編～</a:t>
            </a:r>
            <a:endParaRPr kumimoji="1" lang="ja-JP" altLang="en-US" sz="2800" dirty="0">
              <a:solidFill>
                <a:schemeClr val="bg1"/>
              </a:solidFill>
              <a:latin typeface="FG角ｺﾞｼｯｸ体Ca-B" panose="020B0809000000000000" pitchFamily="49" charset="-128"/>
              <a:ea typeface="FG角ｺﾞｼｯｸ体Ca-B" panose="020B0809000000000000" pitchFamily="49" charset="-128"/>
            </a:endParaRPr>
          </a:p>
        </p:txBody>
      </p:sp>
    </p:spTree>
    <p:extLst>
      <p:ext uri="{BB962C8B-B14F-4D97-AF65-F5344CB8AC3E}">
        <p14:creationId xmlns:p14="http://schemas.microsoft.com/office/powerpoint/2010/main" val="2867110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第４問</a:t>
            </a:r>
            <a:endParaRPr kumimoji="1" lang="ja-JP" altLang="en-US" sz="3200" dirty="0"/>
          </a:p>
        </p:txBody>
      </p:sp>
      <p:sp>
        <p:nvSpPr>
          <p:cNvPr id="3" name="コンテンツ プレースホルダー 2"/>
          <p:cNvSpPr>
            <a:spLocks noGrp="1"/>
          </p:cNvSpPr>
          <p:nvPr>
            <p:ph idx="1"/>
          </p:nvPr>
        </p:nvSpPr>
        <p:spPr>
          <a:xfrm>
            <a:off x="822960" y="1100627"/>
            <a:ext cx="7520940" cy="3744000"/>
          </a:xfrm>
        </p:spPr>
        <p:txBody>
          <a:bodyPr anchor="ctr">
            <a:normAutofit/>
          </a:bodyPr>
          <a:lstStyle/>
          <a:p>
            <a:r>
              <a:rPr kumimoji="1" lang="ja-JP" altLang="en-US" sz="4000" dirty="0" smtClean="0"/>
              <a:t>　１８歳選挙権となり初めて行われた国政選挙である参議院議員通常選挙</a:t>
            </a:r>
            <a:r>
              <a:rPr kumimoji="1" lang="ja-JP" altLang="en-US" sz="3200" dirty="0" smtClean="0"/>
              <a:t>（平成２８年７月１０日執行）</a:t>
            </a:r>
            <a:r>
              <a:rPr kumimoji="1" lang="ja-JP" altLang="en-US" sz="4000" dirty="0" smtClean="0"/>
              <a:t>における２０歳代の投票率は、６０歳代の</a:t>
            </a:r>
            <a:r>
              <a:rPr lang="ja-JP" altLang="en-US" sz="4000" dirty="0"/>
              <a:t>およそ</a:t>
            </a:r>
            <a:r>
              <a:rPr kumimoji="1" lang="ja-JP" altLang="en-US" sz="4000" dirty="0" smtClean="0"/>
              <a:t>半分であった。</a:t>
            </a:r>
            <a:endParaRPr kumimoji="1" lang="ja-JP" altLang="en-US" sz="4000" dirty="0"/>
          </a:p>
        </p:txBody>
      </p:sp>
    </p:spTree>
    <p:extLst>
      <p:ext uri="{BB962C8B-B14F-4D97-AF65-F5344CB8AC3E}">
        <p14:creationId xmlns:p14="http://schemas.microsoft.com/office/powerpoint/2010/main" val="2766698524"/>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a:t>正解</a:t>
            </a:r>
            <a:r>
              <a:rPr lang="ja-JP" altLang="en-US" sz="3600" dirty="0" smtClean="0"/>
              <a:t>は「</a:t>
            </a:r>
            <a:r>
              <a:rPr lang="ja-JP" altLang="en-US" sz="3600" dirty="0">
                <a:solidFill>
                  <a:srgbClr val="0000CC"/>
                </a:solidFill>
              </a:rPr>
              <a:t>○</a:t>
            </a:r>
            <a:r>
              <a:rPr lang="ja-JP" altLang="en-US" sz="3600" dirty="0" smtClean="0"/>
              <a:t>」</a:t>
            </a:r>
            <a:endParaRPr kumimoji="1" lang="ja-JP" altLang="en-US" sz="3600" dirty="0"/>
          </a:p>
        </p:txBody>
      </p:sp>
      <p:sp>
        <p:nvSpPr>
          <p:cNvPr id="3" name="コンテンツ プレースホルダー 2"/>
          <p:cNvSpPr>
            <a:spLocks noGrp="1"/>
          </p:cNvSpPr>
          <p:nvPr>
            <p:ph idx="1"/>
          </p:nvPr>
        </p:nvSpPr>
        <p:spPr>
          <a:xfrm>
            <a:off x="612000" y="1100627"/>
            <a:ext cx="7920000" cy="3780000"/>
          </a:xfrm>
        </p:spPr>
        <p:txBody>
          <a:bodyPr anchor="ctr">
            <a:normAutofit/>
          </a:bodyPr>
          <a:lstStyle/>
          <a:p>
            <a:r>
              <a:rPr lang="ja-JP" altLang="en-US" sz="2400" dirty="0" smtClean="0">
                <a:latin typeface="FG角ｺﾞｼｯｸ体Ca-M" panose="020B0609000000000000" pitchFamily="49" charset="-128"/>
                <a:ea typeface="FG角ｺﾞｼｯｸ体Ca-M" panose="020B0609000000000000" pitchFamily="49" charset="-128"/>
              </a:rPr>
              <a:t>　　平成</a:t>
            </a:r>
            <a:r>
              <a:rPr lang="en-US" altLang="ja-JP" sz="2400" dirty="0" smtClean="0">
                <a:latin typeface="FG角ｺﾞｼｯｸ体Ca-M" panose="020B0609000000000000" pitchFamily="49" charset="-128"/>
                <a:ea typeface="FG角ｺﾞｼｯｸ体Ca-M" panose="020B0609000000000000" pitchFamily="49" charset="-128"/>
              </a:rPr>
              <a:t>28</a:t>
            </a:r>
            <a:r>
              <a:rPr lang="ja-JP" altLang="en-US" sz="2400" dirty="0" smtClean="0">
                <a:latin typeface="FG角ｺﾞｼｯｸ体Ca-M" panose="020B0609000000000000" pitchFamily="49" charset="-128"/>
                <a:ea typeface="FG角ｺﾞｼｯｸ体Ca-M" panose="020B0609000000000000" pitchFamily="49" charset="-128"/>
              </a:rPr>
              <a:t>年夏の参議院通常選挙における全体の投票率は、</a:t>
            </a:r>
            <a:r>
              <a:rPr lang="en-US" altLang="ja-JP" sz="2400" dirty="0" smtClean="0">
                <a:latin typeface="FG角ｺﾞｼｯｸ体Ca-M" panose="020B0609000000000000" pitchFamily="49" charset="-128"/>
                <a:ea typeface="FG角ｺﾞｼｯｸ体Ca-M" panose="020B0609000000000000" pitchFamily="49" charset="-128"/>
              </a:rPr>
              <a:t>54.70</a:t>
            </a:r>
            <a:r>
              <a:rPr lang="ja-JP" altLang="en-US" sz="2400" dirty="0" smtClean="0">
                <a:latin typeface="FG角ｺﾞｼｯｸ体Ca-M" panose="020B0609000000000000" pitchFamily="49" charset="-128"/>
                <a:ea typeface="FG角ｺﾞｼｯｸ体Ca-M" panose="020B0609000000000000" pitchFamily="49" charset="-128"/>
              </a:rPr>
              <a:t>％。このうち</a:t>
            </a:r>
            <a:r>
              <a:rPr lang="en-US" altLang="ja-JP" sz="2400" dirty="0" smtClean="0">
                <a:latin typeface="FG角ｺﾞｼｯｸ体Ca-M" panose="020B0609000000000000" pitchFamily="49" charset="-128"/>
                <a:ea typeface="FG角ｺﾞｼｯｸ体Ca-M" panose="020B0609000000000000" pitchFamily="49" charset="-128"/>
              </a:rPr>
              <a:t>60</a:t>
            </a:r>
            <a:r>
              <a:rPr lang="ja-JP" altLang="en-US" sz="2400" dirty="0" smtClean="0">
                <a:latin typeface="FG角ｺﾞｼｯｸ体Ca-M" panose="020B0609000000000000" pitchFamily="49" charset="-128"/>
                <a:ea typeface="FG角ｺﾞｼｯｸ体Ca-M" panose="020B0609000000000000" pitchFamily="49" charset="-128"/>
              </a:rPr>
              <a:t>歳代の投票率は、各年代で最も高く</a:t>
            </a:r>
            <a:r>
              <a:rPr lang="en-US" altLang="ja-JP" sz="2400" dirty="0" smtClean="0">
                <a:latin typeface="FG角ｺﾞｼｯｸ体Ca-M" panose="020B0609000000000000" pitchFamily="49" charset="-128"/>
                <a:ea typeface="FG角ｺﾞｼｯｸ体Ca-M" panose="020B0609000000000000" pitchFamily="49" charset="-128"/>
              </a:rPr>
              <a:t>70.07</a:t>
            </a:r>
            <a:r>
              <a:rPr lang="ja-JP" altLang="en-US" sz="2400" dirty="0" smtClean="0">
                <a:latin typeface="FG角ｺﾞｼｯｸ体Ca-M" panose="020B0609000000000000" pitchFamily="49" charset="-128"/>
                <a:ea typeface="FG角ｺﾞｼｯｸ体Ca-M" panose="020B0609000000000000" pitchFamily="49" charset="-128"/>
              </a:rPr>
              <a:t>％、</a:t>
            </a:r>
            <a:r>
              <a:rPr lang="en-US" altLang="ja-JP" sz="2400" dirty="0" smtClean="0">
                <a:latin typeface="FG角ｺﾞｼｯｸ体Ca-M" panose="020B0609000000000000" pitchFamily="49" charset="-128"/>
                <a:ea typeface="FG角ｺﾞｼｯｸ体Ca-M" panose="020B0609000000000000" pitchFamily="49" charset="-128"/>
              </a:rPr>
              <a:t>20</a:t>
            </a:r>
            <a:r>
              <a:rPr lang="ja-JP" altLang="en-US" sz="2400" dirty="0" smtClean="0">
                <a:latin typeface="FG角ｺﾞｼｯｸ体Ca-M" panose="020B0609000000000000" pitchFamily="49" charset="-128"/>
                <a:ea typeface="FG角ｺﾞｼｯｸ体Ca-M" panose="020B0609000000000000" pitchFamily="49" charset="-128"/>
              </a:rPr>
              <a:t>歳代が最も低く</a:t>
            </a:r>
            <a:r>
              <a:rPr lang="en-US" altLang="ja-JP" sz="2400" dirty="0" smtClean="0">
                <a:latin typeface="FG角ｺﾞｼｯｸ体Ca-M" panose="020B0609000000000000" pitchFamily="49" charset="-128"/>
                <a:ea typeface="FG角ｺﾞｼｯｸ体Ca-M" panose="020B0609000000000000" pitchFamily="49" charset="-128"/>
              </a:rPr>
              <a:t>35.60</a:t>
            </a:r>
            <a:r>
              <a:rPr lang="ja-JP" altLang="en-US" sz="2400" dirty="0" smtClean="0">
                <a:latin typeface="FG角ｺﾞｼｯｸ体Ca-M" panose="020B0609000000000000" pitchFamily="49" charset="-128"/>
                <a:ea typeface="FG角ｺﾞｼｯｸ体Ca-M" panose="020B0609000000000000" pitchFamily="49" charset="-128"/>
              </a:rPr>
              <a:t>％でした。</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選挙権年齢の引き下げは、若い世代のみなさんの意見やエネルギーを政治が求めているということのあらわれだと思います。みなさんが日常で感じている思いや願いを１票に託し、ぜひ投票参加してください。</a:t>
            </a:r>
            <a:endParaRPr lang="ja-JP" altLang="en-US" sz="2400" dirty="0">
              <a:latin typeface="FG角ｺﾞｼｯｸ体Ca-M" panose="020B0609000000000000" pitchFamily="49" charset="-128"/>
              <a:ea typeface="FG角ｺﾞｼｯｸ体Ca-M" panose="020B0609000000000000" pitchFamily="49" charset="-128"/>
            </a:endParaRPr>
          </a:p>
        </p:txBody>
      </p:sp>
    </p:spTree>
    <p:extLst>
      <p:ext uri="{BB962C8B-B14F-4D97-AF65-F5344CB8AC3E}">
        <p14:creationId xmlns:p14="http://schemas.microsoft.com/office/powerpoint/2010/main" val="40071153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t="1424" b="381"/>
          <a:stretch/>
        </p:blipFill>
        <p:spPr>
          <a:xfrm>
            <a:off x="0" y="0"/>
            <a:ext cx="6529293" cy="6858000"/>
          </a:xfrm>
          <a:prstGeom prst="rect">
            <a:avLst/>
          </a:prstGeom>
        </p:spPr>
      </p:pic>
      <p:sp>
        <p:nvSpPr>
          <p:cNvPr id="5" name="テキスト ボックス 4"/>
          <p:cNvSpPr txBox="1"/>
          <p:nvPr/>
        </p:nvSpPr>
        <p:spPr>
          <a:xfrm>
            <a:off x="6444000" y="908720"/>
            <a:ext cx="2700000" cy="3354765"/>
          </a:xfrm>
          <a:prstGeom prst="rect">
            <a:avLst/>
          </a:prstGeom>
          <a:noFill/>
        </p:spPr>
        <p:txBody>
          <a:bodyPr wrap="square" rtlCol="0" anchor="t">
            <a:spAutoFit/>
          </a:bodyPr>
          <a:lstStyle/>
          <a:p>
            <a:r>
              <a:rPr lang="ja-JP" altLang="en-US" sz="2000" dirty="0">
                <a:latin typeface="HGP創英角ｺﾞｼｯｸUB" panose="020B0900000000000000" pitchFamily="50" charset="-128"/>
                <a:ea typeface="HGP創英角ｺﾞｼｯｸUB" panose="020B0900000000000000" pitchFamily="50" charset="-128"/>
              </a:rPr>
              <a:t>投票者数</a:t>
            </a:r>
            <a:r>
              <a:rPr lang="ja-JP" altLang="en-US" sz="2000" dirty="0" smtClean="0">
                <a:latin typeface="HGP創英角ｺﾞｼｯｸUB" panose="020B0900000000000000" pitchFamily="50" charset="-128"/>
                <a:ea typeface="HGP創英角ｺﾞｼｯｸUB" panose="020B0900000000000000" pitchFamily="50" charset="-128"/>
              </a:rPr>
              <a:t>で比較すると、</a:t>
            </a:r>
            <a:r>
              <a:rPr lang="en-US" altLang="ja-JP" sz="2000" dirty="0" smtClean="0">
                <a:latin typeface="HGP創英角ｺﾞｼｯｸUB" panose="020B0900000000000000" pitchFamily="50" charset="-128"/>
                <a:ea typeface="HGP創英角ｺﾞｼｯｸUB" panose="020B0900000000000000" pitchFamily="50" charset="-128"/>
              </a:rPr>
              <a:t>20</a:t>
            </a:r>
            <a:r>
              <a:rPr lang="ja-JP" altLang="en-US" sz="2000" dirty="0" smtClean="0">
                <a:latin typeface="HGP創英角ｺﾞｼｯｸUB" panose="020B0900000000000000" pitchFamily="50" charset="-128"/>
                <a:ea typeface="HGP創英角ｺﾞｼｯｸUB" panose="020B0900000000000000" pitchFamily="50" charset="-128"/>
              </a:rPr>
              <a:t>歳代の投票の数は、</a:t>
            </a:r>
            <a:r>
              <a:rPr lang="en-US" altLang="ja-JP" sz="2000" dirty="0" smtClean="0">
                <a:latin typeface="HGP創英角ｺﾞｼｯｸUB" panose="020B0900000000000000" pitchFamily="50" charset="-128"/>
                <a:ea typeface="HGP創英角ｺﾞｼｯｸUB" panose="020B0900000000000000" pitchFamily="50" charset="-128"/>
              </a:rPr>
              <a:t>60</a:t>
            </a:r>
            <a:r>
              <a:rPr lang="ja-JP" altLang="en-US" sz="2000" dirty="0" smtClean="0">
                <a:latin typeface="HGP創英角ｺﾞｼｯｸUB" panose="020B0900000000000000" pitchFamily="50" charset="-128"/>
                <a:ea typeface="HGP創英角ｺﾞｼｯｸUB" panose="020B0900000000000000" pitchFamily="50" charset="-128"/>
              </a:rPr>
              <a:t>歳代の</a:t>
            </a:r>
            <a:r>
              <a:rPr lang="en-US" altLang="ja-JP" sz="2000" u="sng" dirty="0" smtClean="0">
                <a:latin typeface="HGP創英角ｺﾞｼｯｸUB" panose="020B0900000000000000" pitchFamily="50" charset="-128"/>
                <a:ea typeface="HGP創英角ｺﾞｼｯｸUB" panose="020B0900000000000000" pitchFamily="50" charset="-128"/>
              </a:rPr>
              <a:t>3</a:t>
            </a:r>
            <a:r>
              <a:rPr lang="ja-JP" altLang="en-US" sz="2000" u="sng" dirty="0" smtClean="0">
                <a:latin typeface="HGP創英角ｺﾞｼｯｸUB" panose="020B0900000000000000" pitchFamily="50" charset="-128"/>
                <a:ea typeface="HGP創英角ｺﾞｼｯｸUB" panose="020B0900000000000000" pitchFamily="50" charset="-128"/>
              </a:rPr>
              <a:t>分の</a:t>
            </a:r>
            <a:r>
              <a:rPr lang="en-US" altLang="ja-JP" sz="2000" u="sng" dirty="0" smtClean="0">
                <a:latin typeface="HGP創英角ｺﾞｼｯｸUB" panose="020B0900000000000000" pitchFamily="50" charset="-128"/>
                <a:ea typeface="HGP創英角ｺﾞｼｯｸUB" panose="020B0900000000000000" pitchFamily="50" charset="-128"/>
              </a:rPr>
              <a:t>1</a:t>
            </a:r>
            <a:r>
              <a:rPr lang="ja-JP" altLang="en-US" sz="2000" dirty="0" smtClean="0">
                <a:latin typeface="HGP創英角ｺﾞｼｯｸUB" panose="020B0900000000000000" pitchFamily="50" charset="-128"/>
                <a:ea typeface="HGP創英角ｺﾞｼｯｸUB" panose="020B0900000000000000" pitchFamily="50" charset="-128"/>
              </a:rPr>
              <a:t>！</a:t>
            </a:r>
            <a:endParaRPr lang="en-US" altLang="ja-JP" sz="2000" dirty="0" smtClean="0">
              <a:latin typeface="HGP創英角ｺﾞｼｯｸUB" panose="020B0900000000000000" pitchFamily="50" charset="-128"/>
              <a:ea typeface="HGP創英角ｺﾞｼｯｸUB" panose="020B0900000000000000" pitchFamily="50" charset="-128"/>
            </a:endParaRPr>
          </a:p>
          <a:p>
            <a:endParaRPr lang="en-US" altLang="ja-JP" sz="2000" dirty="0" smtClean="0">
              <a:latin typeface="HGP創英角ｺﾞｼｯｸUB" panose="020B0900000000000000" pitchFamily="50" charset="-128"/>
              <a:ea typeface="HGP創英角ｺﾞｼｯｸUB" panose="020B0900000000000000" pitchFamily="50" charset="-128"/>
            </a:endParaRPr>
          </a:p>
          <a:p>
            <a:pPr algn="ctr"/>
            <a:endParaRPr lang="en-US" altLang="ja-JP" sz="2000" dirty="0" smtClean="0">
              <a:latin typeface="HGP創英角ｺﾞｼｯｸUB" panose="020B0900000000000000" pitchFamily="50" charset="-128"/>
              <a:ea typeface="HGP創英角ｺﾞｼｯｸUB" panose="020B0900000000000000" pitchFamily="50" charset="-128"/>
            </a:endParaRPr>
          </a:p>
          <a:p>
            <a:r>
              <a:rPr lang="en-US" altLang="ja-JP" sz="1600" dirty="0" smtClean="0">
                <a:latin typeface="HGP創英角ｺﾞｼｯｸUB" panose="020B0900000000000000" pitchFamily="50" charset="-128"/>
                <a:ea typeface="HGP創英角ｺﾞｼｯｸUB" panose="020B0900000000000000" pitchFamily="50" charset="-128"/>
              </a:rPr>
              <a:t>【60</a:t>
            </a:r>
            <a:r>
              <a:rPr lang="ja-JP" altLang="en-US" sz="1600" dirty="0" smtClean="0">
                <a:latin typeface="HGP創英角ｺﾞｼｯｸUB" panose="020B0900000000000000" pitchFamily="50" charset="-128"/>
                <a:ea typeface="HGP創英角ｺﾞｼｯｸUB" panose="020B0900000000000000" pitchFamily="50" charset="-128"/>
              </a:rPr>
              <a:t>歳代</a:t>
            </a:r>
            <a:r>
              <a:rPr lang="en-US" altLang="ja-JP" sz="1600" dirty="0" smtClean="0">
                <a:latin typeface="HGP創英角ｺﾞｼｯｸUB" panose="020B0900000000000000" pitchFamily="50" charset="-128"/>
                <a:ea typeface="HGP創英角ｺﾞｼｯｸUB" panose="020B0900000000000000" pitchFamily="50" charset="-128"/>
              </a:rPr>
              <a:t>】</a:t>
            </a:r>
            <a:r>
              <a:rPr lang="ja-JP" altLang="en-US" sz="1600" dirty="0" smtClean="0">
                <a:latin typeface="HGP創英角ｺﾞｼｯｸUB" panose="020B0900000000000000" pitchFamily="50" charset="-128"/>
                <a:ea typeface="HGP創英角ｺﾞｼｯｸUB" panose="020B0900000000000000" pitchFamily="50" charset="-128"/>
              </a:rPr>
              <a:t>　</a:t>
            </a:r>
            <a:endParaRPr lang="en-US" altLang="ja-JP" sz="1600" dirty="0" smtClean="0">
              <a:latin typeface="HGP創英角ｺﾞｼｯｸUB" panose="020B0900000000000000" pitchFamily="50" charset="-128"/>
              <a:ea typeface="HGP創英角ｺﾞｼｯｸUB" panose="020B0900000000000000" pitchFamily="50" charset="-128"/>
            </a:endParaRPr>
          </a:p>
          <a:p>
            <a:pPr algn="ctr"/>
            <a:r>
              <a:rPr lang="en-US" altLang="ja-JP" sz="1600" dirty="0" smtClean="0">
                <a:latin typeface="HGP創英角ｺﾞｼｯｸUB" panose="020B0900000000000000" pitchFamily="50" charset="-128"/>
                <a:ea typeface="HGP創英角ｺﾞｼｯｸUB" panose="020B0900000000000000" pitchFamily="50" charset="-128"/>
              </a:rPr>
              <a:t> 55,788</a:t>
            </a:r>
            <a:r>
              <a:rPr lang="ja-JP" altLang="en-US" sz="1600" dirty="0" smtClean="0">
                <a:latin typeface="HGP創英角ｺﾞｼｯｸUB" panose="020B0900000000000000" pitchFamily="50" charset="-128"/>
                <a:ea typeface="HGP創英角ｺﾞｼｯｸUB" panose="020B0900000000000000" pitchFamily="50" charset="-128"/>
              </a:rPr>
              <a:t>人</a:t>
            </a:r>
            <a:r>
              <a:rPr lang="en-US" altLang="ja-JP" sz="1600" dirty="0" smtClean="0">
                <a:latin typeface="HGP創英角ｺﾞｼｯｸUB" panose="020B0900000000000000" pitchFamily="50" charset="-128"/>
                <a:ea typeface="HGP創英角ｺﾞｼｯｸUB" panose="020B0900000000000000" pitchFamily="50" charset="-128"/>
              </a:rPr>
              <a:t>/79,619</a:t>
            </a:r>
            <a:r>
              <a:rPr lang="ja-JP" altLang="en-US" sz="1600" dirty="0" smtClean="0">
                <a:latin typeface="HGP創英角ｺﾞｼｯｸUB" panose="020B0900000000000000" pitchFamily="50" charset="-128"/>
                <a:ea typeface="HGP創英角ｺﾞｼｯｸUB" panose="020B0900000000000000" pitchFamily="50" charset="-128"/>
              </a:rPr>
              <a:t>人</a:t>
            </a:r>
            <a:endParaRPr lang="en-US" altLang="ja-JP" sz="1600" dirty="0" smtClean="0">
              <a:latin typeface="HGP創英角ｺﾞｼｯｸUB" panose="020B0900000000000000" pitchFamily="50" charset="-128"/>
              <a:ea typeface="HGP創英角ｺﾞｼｯｸUB" panose="020B0900000000000000" pitchFamily="50" charset="-128"/>
            </a:endParaRPr>
          </a:p>
          <a:p>
            <a:pPr algn="ctr"/>
            <a:r>
              <a:rPr kumimoji="1" lang="en-US" altLang="ja-JP" sz="1400" dirty="0" smtClean="0">
                <a:latin typeface="HGP創英角ｺﾞｼｯｸUB" panose="020B0900000000000000" pitchFamily="50" charset="-128"/>
                <a:ea typeface="HGP創英角ｺﾞｼｯｸUB" panose="020B0900000000000000" pitchFamily="50" charset="-128"/>
              </a:rPr>
              <a:t>(</a:t>
            </a:r>
            <a:r>
              <a:rPr kumimoji="1" lang="ja-JP" altLang="en-US" sz="1400" dirty="0" smtClean="0">
                <a:latin typeface="HGP創英角ｺﾞｼｯｸUB" panose="020B0900000000000000" pitchFamily="50" charset="-128"/>
                <a:ea typeface="HGP創英角ｺﾞｼｯｸUB" panose="020B0900000000000000" pitchFamily="50" charset="-128"/>
              </a:rPr>
              <a:t>投票者数</a:t>
            </a:r>
            <a:r>
              <a:rPr kumimoji="1" lang="en-US" altLang="ja-JP" sz="1400" dirty="0" smtClean="0">
                <a:latin typeface="HGP創英角ｺﾞｼｯｸUB" panose="020B0900000000000000" pitchFamily="50" charset="-128"/>
                <a:ea typeface="HGP創英角ｺﾞｼｯｸUB" panose="020B0900000000000000" pitchFamily="50" charset="-128"/>
              </a:rPr>
              <a:t>)</a:t>
            </a:r>
            <a:r>
              <a:rPr kumimoji="1" lang="en-US" altLang="ja-JP" sz="1000" dirty="0" smtClean="0">
                <a:latin typeface="HGP創英角ｺﾞｼｯｸUB" panose="020B0900000000000000" pitchFamily="50" charset="-128"/>
                <a:ea typeface="HGP創英角ｺﾞｼｯｸUB" panose="020B0900000000000000" pitchFamily="50" charset="-128"/>
              </a:rPr>
              <a:t> </a:t>
            </a:r>
            <a:r>
              <a:rPr kumimoji="1" lang="en-US" altLang="ja-JP" sz="1600" dirty="0" smtClean="0">
                <a:latin typeface="HGP創英角ｺﾞｼｯｸUB" panose="020B0900000000000000" pitchFamily="50" charset="-128"/>
                <a:ea typeface="HGP創英角ｺﾞｼｯｸUB" panose="020B0900000000000000" pitchFamily="50" charset="-128"/>
              </a:rPr>
              <a:t>/</a:t>
            </a:r>
            <a:r>
              <a:rPr kumimoji="1" lang="en-US" altLang="ja-JP" sz="1000" dirty="0" smtClean="0">
                <a:latin typeface="HGP創英角ｺﾞｼｯｸUB" panose="020B0900000000000000" pitchFamily="50" charset="-128"/>
                <a:ea typeface="HGP創英角ｺﾞｼｯｸUB" panose="020B0900000000000000" pitchFamily="50" charset="-128"/>
              </a:rPr>
              <a:t> </a:t>
            </a:r>
            <a:r>
              <a:rPr kumimoji="1" lang="en-US" altLang="ja-JP" sz="1400" dirty="0" smtClean="0">
                <a:latin typeface="HGP創英角ｺﾞｼｯｸUB" panose="020B0900000000000000" pitchFamily="50" charset="-128"/>
                <a:ea typeface="HGP創英角ｺﾞｼｯｸUB" panose="020B0900000000000000" pitchFamily="50" charset="-128"/>
              </a:rPr>
              <a:t>(</a:t>
            </a:r>
            <a:r>
              <a:rPr kumimoji="1" lang="ja-JP" altLang="en-US" sz="1400" dirty="0" smtClean="0">
                <a:latin typeface="HGP創英角ｺﾞｼｯｸUB" panose="020B0900000000000000" pitchFamily="50" charset="-128"/>
                <a:ea typeface="HGP創英角ｺﾞｼｯｸUB" panose="020B0900000000000000" pitchFamily="50" charset="-128"/>
              </a:rPr>
              <a:t>有権者数</a:t>
            </a:r>
            <a:r>
              <a:rPr kumimoji="1" lang="en-US" altLang="ja-JP" sz="1400" dirty="0" smtClean="0">
                <a:latin typeface="HGP創英角ｺﾞｼｯｸUB" panose="020B0900000000000000" pitchFamily="50" charset="-128"/>
                <a:ea typeface="HGP創英角ｺﾞｼｯｸUB" panose="020B0900000000000000" pitchFamily="50" charset="-128"/>
              </a:rPr>
              <a:t>)</a:t>
            </a:r>
          </a:p>
          <a:p>
            <a:pPr algn="ctr"/>
            <a:endParaRPr kumimoji="1" lang="en-US" altLang="ja-JP" sz="1600" dirty="0" smtClean="0">
              <a:latin typeface="HGP創英角ｺﾞｼｯｸUB" panose="020B0900000000000000" pitchFamily="50" charset="-128"/>
              <a:ea typeface="HGP創英角ｺﾞｼｯｸUB" panose="020B0900000000000000" pitchFamily="50" charset="-128"/>
            </a:endParaRPr>
          </a:p>
          <a:p>
            <a:r>
              <a:rPr kumimoji="1" lang="en-US" altLang="ja-JP" sz="1600" dirty="0" smtClean="0">
                <a:latin typeface="HGP創英角ｺﾞｼｯｸUB" panose="020B0900000000000000" pitchFamily="50" charset="-128"/>
                <a:ea typeface="HGP創英角ｺﾞｼｯｸUB" panose="020B0900000000000000" pitchFamily="50" charset="-128"/>
              </a:rPr>
              <a:t>【20</a:t>
            </a:r>
            <a:r>
              <a:rPr kumimoji="1" lang="ja-JP" altLang="en-US" sz="1600" dirty="0" smtClean="0">
                <a:latin typeface="HGP創英角ｺﾞｼｯｸUB" panose="020B0900000000000000" pitchFamily="50" charset="-128"/>
                <a:ea typeface="HGP創英角ｺﾞｼｯｸUB" panose="020B0900000000000000" pitchFamily="50" charset="-128"/>
              </a:rPr>
              <a:t>歳代</a:t>
            </a:r>
            <a:r>
              <a:rPr kumimoji="1" lang="en-US" altLang="ja-JP" sz="1600" dirty="0" smtClean="0">
                <a:latin typeface="HGP創英角ｺﾞｼｯｸUB" panose="020B0900000000000000" pitchFamily="50" charset="-128"/>
                <a:ea typeface="HGP創英角ｺﾞｼｯｸUB" panose="020B0900000000000000" pitchFamily="50" charset="-128"/>
              </a:rPr>
              <a:t>】</a:t>
            </a:r>
          </a:p>
          <a:p>
            <a:pPr lvl="0" algn="ctr"/>
            <a:r>
              <a:rPr lang="en-US" altLang="ja-JP" sz="1600" dirty="0" smtClean="0">
                <a:latin typeface="HGP創英角ｺﾞｼｯｸUB" panose="020B0900000000000000" pitchFamily="50" charset="-128"/>
                <a:ea typeface="HGP創英角ｺﾞｼｯｸUB" panose="020B0900000000000000" pitchFamily="50" charset="-128"/>
              </a:rPr>
              <a:t> 18,515</a:t>
            </a:r>
            <a:r>
              <a:rPr lang="ja-JP" altLang="en-US" sz="1600" dirty="0" smtClean="0">
                <a:latin typeface="HGP創英角ｺﾞｼｯｸUB" panose="020B0900000000000000" pitchFamily="50" charset="-128"/>
                <a:ea typeface="HGP創英角ｺﾞｼｯｸUB" panose="020B0900000000000000" pitchFamily="50" charset="-128"/>
              </a:rPr>
              <a:t>人</a:t>
            </a:r>
            <a:r>
              <a:rPr lang="en-US" altLang="ja-JP" sz="1600" dirty="0" smtClean="0">
                <a:latin typeface="HGP創英角ｺﾞｼｯｸUB" panose="020B0900000000000000" pitchFamily="50" charset="-128"/>
                <a:ea typeface="HGP創英角ｺﾞｼｯｸUB" panose="020B0900000000000000" pitchFamily="50" charset="-128"/>
              </a:rPr>
              <a:t>/52,012</a:t>
            </a:r>
            <a:r>
              <a:rPr lang="ja-JP" altLang="en-US" sz="1600" dirty="0" smtClean="0">
                <a:latin typeface="HGP創英角ｺﾞｼｯｸUB" panose="020B0900000000000000" pitchFamily="50" charset="-128"/>
                <a:ea typeface="HGP創英角ｺﾞｼｯｸUB" panose="020B0900000000000000" pitchFamily="50" charset="-128"/>
              </a:rPr>
              <a:t>人</a:t>
            </a:r>
            <a:endParaRPr lang="en-US" altLang="ja-JP" sz="1600" dirty="0">
              <a:solidFill>
                <a:prstClr val="black"/>
              </a:solidFill>
              <a:latin typeface="HGP創英角ｺﾞｼｯｸUB" panose="020B0900000000000000" pitchFamily="50" charset="-128"/>
              <a:ea typeface="HGP創英角ｺﾞｼｯｸUB" panose="020B0900000000000000" pitchFamily="50" charset="-128"/>
            </a:endParaRPr>
          </a:p>
          <a:p>
            <a:pPr lvl="0" algn="ctr"/>
            <a:r>
              <a:rPr lang="en-US" altLang="ja-JP" sz="1400" dirty="0">
                <a:solidFill>
                  <a:prstClr val="black"/>
                </a:solidFill>
                <a:latin typeface="HGP創英角ｺﾞｼｯｸUB" panose="020B0900000000000000" pitchFamily="50" charset="-128"/>
                <a:ea typeface="HGP創英角ｺﾞｼｯｸUB" panose="020B0900000000000000" pitchFamily="50" charset="-128"/>
              </a:rPr>
              <a:t>(</a:t>
            </a: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投票者数</a:t>
            </a:r>
            <a:r>
              <a:rPr lang="en-US" altLang="ja-JP" sz="1400" dirty="0">
                <a:solidFill>
                  <a:prstClr val="black"/>
                </a:solidFill>
                <a:latin typeface="HGP創英角ｺﾞｼｯｸUB" panose="020B0900000000000000" pitchFamily="50" charset="-128"/>
                <a:ea typeface="HGP創英角ｺﾞｼｯｸUB" panose="020B0900000000000000" pitchFamily="50" charset="-128"/>
              </a:rPr>
              <a:t>)</a:t>
            </a:r>
            <a:r>
              <a:rPr lang="en-US" altLang="ja-JP" sz="1000" dirty="0">
                <a:solidFill>
                  <a:prstClr val="black"/>
                </a:solidFill>
                <a:latin typeface="HGP創英角ｺﾞｼｯｸUB" panose="020B0900000000000000" pitchFamily="50" charset="-128"/>
                <a:ea typeface="HGP創英角ｺﾞｼｯｸUB" panose="020B0900000000000000" pitchFamily="50" charset="-128"/>
              </a:rPr>
              <a:t> </a:t>
            </a:r>
            <a:r>
              <a:rPr lang="en-US" altLang="ja-JP" sz="1600" dirty="0">
                <a:solidFill>
                  <a:prstClr val="black"/>
                </a:solidFill>
                <a:latin typeface="HGP創英角ｺﾞｼｯｸUB" panose="020B0900000000000000" pitchFamily="50" charset="-128"/>
                <a:ea typeface="HGP創英角ｺﾞｼｯｸUB" panose="020B0900000000000000" pitchFamily="50" charset="-128"/>
              </a:rPr>
              <a:t>/</a:t>
            </a:r>
            <a:r>
              <a:rPr lang="en-US" altLang="ja-JP" sz="1000" dirty="0">
                <a:solidFill>
                  <a:prstClr val="black"/>
                </a:solidFill>
                <a:latin typeface="HGP創英角ｺﾞｼｯｸUB" panose="020B0900000000000000" pitchFamily="50" charset="-128"/>
                <a:ea typeface="HGP創英角ｺﾞｼｯｸUB" panose="020B0900000000000000" pitchFamily="50" charset="-128"/>
              </a:rPr>
              <a:t> </a:t>
            </a:r>
            <a:r>
              <a:rPr lang="en-US" altLang="ja-JP" sz="1400" dirty="0">
                <a:solidFill>
                  <a:prstClr val="black"/>
                </a:solidFill>
                <a:latin typeface="HGP創英角ｺﾞｼｯｸUB" panose="020B0900000000000000" pitchFamily="50" charset="-128"/>
                <a:ea typeface="HGP創英角ｺﾞｼｯｸUB" panose="020B0900000000000000" pitchFamily="50" charset="-128"/>
              </a:rPr>
              <a:t>(</a:t>
            </a: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有権者数</a:t>
            </a:r>
            <a:r>
              <a:rPr lang="en-US" altLang="ja-JP" sz="1400" dirty="0" smtClean="0">
                <a:solidFill>
                  <a:prstClr val="black"/>
                </a:solidFill>
                <a:latin typeface="HGP創英角ｺﾞｼｯｸUB" panose="020B0900000000000000" pitchFamily="50" charset="-128"/>
                <a:ea typeface="HGP創英角ｺﾞｼｯｸUB" panose="020B0900000000000000" pitchFamily="50" charset="-128"/>
              </a:rPr>
              <a:t>)</a:t>
            </a:r>
          </a:p>
        </p:txBody>
      </p:sp>
    </p:spTree>
    <p:extLst>
      <p:ext uri="{BB962C8B-B14F-4D97-AF65-F5344CB8AC3E}">
        <p14:creationId xmlns:p14="http://schemas.microsoft.com/office/powerpoint/2010/main" val="23985324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第５問</a:t>
            </a:r>
            <a:endParaRPr kumimoji="1" lang="ja-JP" altLang="en-US" sz="3200" dirty="0"/>
          </a:p>
        </p:txBody>
      </p:sp>
      <p:sp>
        <p:nvSpPr>
          <p:cNvPr id="3" name="コンテンツ プレースホルダー 2"/>
          <p:cNvSpPr>
            <a:spLocks noGrp="1"/>
          </p:cNvSpPr>
          <p:nvPr>
            <p:ph idx="1"/>
          </p:nvPr>
        </p:nvSpPr>
        <p:spPr>
          <a:xfrm>
            <a:off x="822960" y="1100627"/>
            <a:ext cx="7520940" cy="3744000"/>
          </a:xfrm>
        </p:spPr>
        <p:txBody>
          <a:bodyPr anchor="ctr">
            <a:normAutofit/>
          </a:bodyPr>
          <a:lstStyle/>
          <a:p>
            <a:r>
              <a:rPr kumimoji="1" lang="ja-JP" altLang="en-US" sz="4000" dirty="0" smtClean="0"/>
              <a:t>　日本では投票は「権利」ですが、　海外には投票に行かないと罰金を取られる国がある</a:t>
            </a:r>
            <a:r>
              <a:rPr lang="ja-JP" altLang="en-US" sz="4000" dirty="0" smtClean="0"/>
              <a:t>。</a:t>
            </a:r>
            <a:endParaRPr kumimoji="1" lang="en-US" altLang="ja-JP" sz="4000" dirty="0" smtClean="0"/>
          </a:p>
        </p:txBody>
      </p:sp>
    </p:spTree>
    <p:extLst>
      <p:ext uri="{BB962C8B-B14F-4D97-AF65-F5344CB8AC3E}">
        <p14:creationId xmlns:p14="http://schemas.microsoft.com/office/powerpoint/2010/main" val="3128838533"/>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a:t>正解</a:t>
            </a:r>
            <a:r>
              <a:rPr lang="ja-JP" altLang="en-US" sz="3600" dirty="0" smtClean="0"/>
              <a:t>は「</a:t>
            </a:r>
            <a:r>
              <a:rPr lang="ja-JP" altLang="en-US" sz="3600" dirty="0" smtClean="0">
                <a:solidFill>
                  <a:srgbClr val="0000CC"/>
                </a:solidFill>
              </a:rPr>
              <a:t>○</a:t>
            </a:r>
            <a:r>
              <a:rPr lang="ja-JP" altLang="en-US" sz="3600" dirty="0" smtClean="0"/>
              <a:t>」</a:t>
            </a:r>
            <a:endParaRPr kumimoji="1" lang="ja-JP" altLang="en-US" sz="3600" dirty="0"/>
          </a:p>
        </p:txBody>
      </p:sp>
      <p:sp>
        <p:nvSpPr>
          <p:cNvPr id="3" name="コンテンツ プレースホルダー 2"/>
          <p:cNvSpPr>
            <a:spLocks noGrp="1"/>
          </p:cNvSpPr>
          <p:nvPr>
            <p:ph idx="1"/>
          </p:nvPr>
        </p:nvSpPr>
        <p:spPr>
          <a:xfrm>
            <a:off x="612000" y="1100627"/>
            <a:ext cx="7920000" cy="3780000"/>
          </a:xfrm>
        </p:spPr>
        <p:txBody>
          <a:bodyPr anchor="ctr">
            <a:normAutofit/>
          </a:bodyPr>
          <a:lstStyle/>
          <a:p>
            <a:r>
              <a:rPr lang="ja-JP" altLang="en-US" sz="2400" dirty="0">
                <a:latin typeface="FG角ｺﾞｼｯｸ体Ca-M" panose="020B0609000000000000" pitchFamily="49" charset="-128"/>
                <a:ea typeface="FG角ｺﾞｼｯｸ体Ca-M" panose="020B0609000000000000" pitchFamily="49" charset="-128"/>
              </a:rPr>
              <a:t>　　オーストラリアでは、選挙に行くことを有権者に対して法律上</a:t>
            </a:r>
            <a:r>
              <a:rPr lang="ja-JP" altLang="en-US" sz="2400" dirty="0" smtClean="0">
                <a:latin typeface="FG角ｺﾞｼｯｸ体Ca-M" panose="020B0609000000000000" pitchFamily="49" charset="-128"/>
                <a:ea typeface="FG角ｺﾞｼｯｸ体Ca-M" panose="020B0609000000000000" pitchFamily="49" charset="-128"/>
              </a:rPr>
              <a:t>義務づけて</a:t>
            </a:r>
            <a:r>
              <a:rPr lang="ja-JP" altLang="en-US" sz="2400" dirty="0">
                <a:latin typeface="FG角ｺﾞｼｯｸ体Ca-M" panose="020B0609000000000000" pitchFamily="49" charset="-128"/>
                <a:ea typeface="FG角ｺﾞｼｯｸ体Ca-M" panose="020B0609000000000000" pitchFamily="49" charset="-128"/>
              </a:rPr>
              <a:t>おり、投票</a:t>
            </a:r>
            <a:r>
              <a:rPr lang="ja-JP" altLang="en-US" sz="2400" dirty="0" smtClean="0">
                <a:latin typeface="FG角ｺﾞｼｯｸ体Ca-M" panose="020B0609000000000000" pitchFamily="49" charset="-128"/>
                <a:ea typeface="FG角ｺﾞｼｯｸ体Ca-M" panose="020B0609000000000000" pitchFamily="49" charset="-128"/>
              </a:rPr>
              <a:t>を怠ると</a:t>
            </a:r>
            <a:r>
              <a:rPr lang="en-US" altLang="ja-JP" sz="2400" dirty="0" smtClean="0">
                <a:latin typeface="FG角ｺﾞｼｯｸ体Ca-M" panose="020B0609000000000000" pitchFamily="49" charset="-128"/>
                <a:ea typeface="FG角ｺﾞｼｯｸ体Ca-M" panose="020B0609000000000000" pitchFamily="49" charset="-128"/>
              </a:rPr>
              <a:t>20</a:t>
            </a:r>
            <a:r>
              <a:rPr lang="ja-JP" altLang="en-US" sz="2400" dirty="0">
                <a:latin typeface="FG角ｺﾞｼｯｸ体Ca-M" panose="020B0609000000000000" pitchFamily="49" charset="-128"/>
                <a:ea typeface="FG角ｺﾞｼｯｸ体Ca-M" panose="020B0609000000000000" pitchFamily="49" charset="-128"/>
              </a:rPr>
              <a:t>豪</a:t>
            </a:r>
            <a:r>
              <a:rPr lang="ja-JP" altLang="en-US" sz="2400" dirty="0" smtClean="0">
                <a:latin typeface="FG角ｺﾞｼｯｸ体Ca-M" panose="020B0609000000000000" pitchFamily="49" charset="-128"/>
                <a:ea typeface="FG角ｺﾞｼｯｸ体Ca-M" panose="020B0609000000000000" pitchFamily="49" charset="-128"/>
              </a:rPr>
              <a:t>ドルから最高で</a:t>
            </a:r>
            <a:r>
              <a:rPr lang="en-US" altLang="ja-JP" sz="2400" dirty="0" smtClean="0">
                <a:latin typeface="FG角ｺﾞｼｯｸ体Ca-M" panose="020B0609000000000000" pitchFamily="49" charset="-128"/>
                <a:ea typeface="FG角ｺﾞｼｯｸ体Ca-M" panose="020B0609000000000000" pitchFamily="49" charset="-128"/>
              </a:rPr>
              <a:t>50</a:t>
            </a:r>
            <a:r>
              <a:rPr lang="ja-JP" altLang="en-US" sz="2400" dirty="0" smtClean="0">
                <a:latin typeface="FG角ｺﾞｼｯｸ体Ca-M" panose="020B0609000000000000" pitchFamily="49" charset="-128"/>
                <a:ea typeface="FG角ｺﾞｼｯｸ体Ca-M" panose="020B0609000000000000" pitchFamily="49" charset="-128"/>
              </a:rPr>
              <a:t>豪ドルの罰金が取られます。</a:t>
            </a:r>
            <a:endParaRPr lang="ja-JP" altLang="en-US" sz="2400" dirty="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また</a:t>
            </a:r>
            <a:r>
              <a:rPr lang="ja-JP" altLang="en-US" sz="2400" dirty="0">
                <a:latin typeface="FG角ｺﾞｼｯｸ体Ca-M" panose="020B0609000000000000" pitchFamily="49" charset="-128"/>
                <a:ea typeface="FG角ｺﾞｼｯｸ体Ca-M" panose="020B0609000000000000" pitchFamily="49" charset="-128"/>
              </a:rPr>
              <a:t>、シンガポール</a:t>
            </a:r>
            <a:r>
              <a:rPr lang="ja-JP" altLang="en-US" sz="2400" dirty="0" smtClean="0">
                <a:latin typeface="FG角ｺﾞｼｯｸ体Ca-M" panose="020B0609000000000000" pitchFamily="49" charset="-128"/>
                <a:ea typeface="FG角ｺﾞｼｯｸ体Ca-M" panose="020B0609000000000000" pitchFamily="49" charset="-128"/>
              </a:rPr>
              <a:t>でも投票は義務であり、棄権すると選挙人</a:t>
            </a:r>
            <a:r>
              <a:rPr lang="ja-JP" altLang="en-US" sz="2400" dirty="0">
                <a:latin typeface="FG角ｺﾞｼｯｸ体Ca-M" panose="020B0609000000000000" pitchFamily="49" charset="-128"/>
                <a:ea typeface="FG角ｺﾞｼｯｸ体Ca-M" panose="020B0609000000000000" pitchFamily="49" charset="-128"/>
              </a:rPr>
              <a:t>名簿</a:t>
            </a:r>
            <a:r>
              <a:rPr lang="ja-JP" altLang="en-US" sz="2400" dirty="0" smtClean="0">
                <a:latin typeface="FG角ｺﾞｼｯｸ体Ca-M" panose="020B0609000000000000" pitchFamily="49" charset="-128"/>
                <a:ea typeface="FG角ｺﾞｼｯｸ体Ca-M" panose="020B0609000000000000" pitchFamily="49" charset="-128"/>
              </a:rPr>
              <a:t>から抹消</a:t>
            </a:r>
            <a:r>
              <a:rPr lang="ja-JP" altLang="en-US" sz="2400" dirty="0">
                <a:latin typeface="FG角ｺﾞｼｯｸ体Ca-M" panose="020B0609000000000000" pitchFamily="49" charset="-128"/>
                <a:ea typeface="FG角ｺﾞｼｯｸ体Ca-M" panose="020B0609000000000000" pitchFamily="49" charset="-128"/>
              </a:rPr>
              <a:t>されるという罰則があります</a:t>
            </a:r>
            <a:r>
              <a:rPr lang="ja-JP" altLang="en-US" sz="2400" dirty="0" smtClean="0">
                <a:latin typeface="FG角ｺﾞｼｯｸ体Ca-M" panose="020B0609000000000000" pitchFamily="49" charset="-128"/>
                <a:ea typeface="FG角ｺﾞｼｯｸ体Ca-M" panose="020B0609000000000000" pitchFamily="49" charset="-128"/>
              </a:rPr>
              <a:t>。名簿への復活には申請が必要で、正当な棄権理由がないと</a:t>
            </a:r>
            <a:r>
              <a:rPr lang="en-US" altLang="ja-JP" sz="2400" dirty="0" smtClean="0">
                <a:latin typeface="FG角ｺﾞｼｯｸ体Ca-M" panose="020B0609000000000000" pitchFamily="49" charset="-128"/>
                <a:ea typeface="FG角ｺﾞｼｯｸ体Ca-M" panose="020B0609000000000000" pitchFamily="49" charset="-128"/>
              </a:rPr>
              <a:t>50</a:t>
            </a:r>
            <a:r>
              <a:rPr lang="en-US" altLang="ja-JP" sz="2400" dirty="0">
                <a:latin typeface="FG角ｺﾞｼｯｸ体Ca-M" panose="020B0609000000000000" pitchFamily="49" charset="-128"/>
                <a:ea typeface="FG角ｺﾞｼｯｸ体Ca-M" panose="020B0609000000000000" pitchFamily="49" charset="-128"/>
              </a:rPr>
              <a:t>SG</a:t>
            </a:r>
            <a:r>
              <a:rPr lang="ja-JP" altLang="en-US" sz="2400" dirty="0" smtClean="0">
                <a:latin typeface="FG角ｺﾞｼｯｸ体Ca-M" panose="020B0609000000000000" pitchFamily="49" charset="-128"/>
                <a:ea typeface="FG角ｺﾞｼｯｸ体Ca-M" panose="020B0609000000000000" pitchFamily="49" charset="-128"/>
              </a:rPr>
              <a:t>ドル</a:t>
            </a:r>
            <a:r>
              <a:rPr lang="ja-JP" altLang="en-US" sz="2400" dirty="0">
                <a:latin typeface="FG角ｺﾞｼｯｸ体Ca-M" panose="020B0609000000000000" pitchFamily="49" charset="-128"/>
                <a:ea typeface="FG角ｺﾞｼｯｸ体Ca-M" panose="020B0609000000000000" pitchFamily="49" charset="-128"/>
              </a:rPr>
              <a:t>かかります。</a:t>
            </a: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ちなみ</a:t>
            </a:r>
            <a:r>
              <a:rPr lang="ja-JP" altLang="en-US" sz="2400" dirty="0">
                <a:latin typeface="FG角ｺﾞｼｯｸ体Ca-M" panose="020B0609000000000000" pitchFamily="49" charset="-128"/>
                <a:ea typeface="FG角ｺﾞｼｯｸ体Ca-M" panose="020B0609000000000000" pitchFamily="49" charset="-128"/>
              </a:rPr>
              <a:t>に、両国の投票率</a:t>
            </a:r>
            <a:r>
              <a:rPr lang="ja-JP" altLang="en-US" sz="2400" dirty="0" smtClean="0">
                <a:latin typeface="FG角ｺﾞｼｯｸ体Ca-M" panose="020B0609000000000000" pitchFamily="49" charset="-128"/>
                <a:ea typeface="FG角ｺﾞｼｯｸ体Ca-M" panose="020B0609000000000000" pitchFamily="49" charset="-128"/>
              </a:rPr>
              <a:t>は</a:t>
            </a:r>
            <a:r>
              <a:rPr lang="en-US" altLang="ja-JP" sz="2400" dirty="0" smtClean="0">
                <a:latin typeface="FG角ｺﾞｼｯｸ体Ca-M" panose="020B0609000000000000" pitchFamily="49" charset="-128"/>
                <a:ea typeface="FG角ｺﾞｼｯｸ体Ca-M" panose="020B0609000000000000" pitchFamily="49" charset="-128"/>
              </a:rPr>
              <a:t>90</a:t>
            </a:r>
            <a:r>
              <a:rPr lang="ja-JP" altLang="en-US" sz="2400" dirty="0" smtClean="0">
                <a:latin typeface="FG角ｺﾞｼｯｸ体Ca-M" panose="020B0609000000000000" pitchFamily="49" charset="-128"/>
                <a:ea typeface="FG角ｺﾞｼｯｸ体Ca-M" panose="020B0609000000000000" pitchFamily="49" charset="-128"/>
              </a:rPr>
              <a:t>％</a:t>
            </a:r>
            <a:r>
              <a:rPr lang="ja-JP" altLang="en-US" sz="2400" dirty="0">
                <a:latin typeface="FG角ｺﾞｼｯｸ体Ca-M" panose="020B0609000000000000" pitchFamily="49" charset="-128"/>
                <a:ea typeface="FG角ｺﾞｼｯｸ体Ca-M" panose="020B0609000000000000" pitchFamily="49" charset="-128"/>
              </a:rPr>
              <a:t>を超えています</a:t>
            </a:r>
            <a:r>
              <a:rPr lang="ja-JP" altLang="en-US" sz="2400" dirty="0" smtClean="0">
                <a:latin typeface="FG角ｺﾞｼｯｸ体Ca-M" panose="020B0609000000000000" pitchFamily="49" charset="-128"/>
                <a:ea typeface="FG角ｺﾞｼｯｸ体Ca-M" panose="020B0609000000000000" pitchFamily="49" charset="-128"/>
              </a:rPr>
              <a:t>。</a:t>
            </a:r>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a:t>
            </a:r>
            <a:endParaRPr lang="ja-JP" altLang="en-US" sz="2400" dirty="0">
              <a:latin typeface="FG角ｺﾞｼｯｸ体Ca-M" panose="020B0609000000000000" pitchFamily="49" charset="-128"/>
              <a:ea typeface="FG角ｺﾞｼｯｸ体Ca-M" panose="020B0609000000000000" pitchFamily="49" charset="-128"/>
            </a:endParaRPr>
          </a:p>
        </p:txBody>
      </p:sp>
    </p:spTree>
    <p:extLst>
      <p:ext uri="{BB962C8B-B14F-4D97-AF65-F5344CB8AC3E}">
        <p14:creationId xmlns:p14="http://schemas.microsoft.com/office/powerpoint/2010/main" val="127634139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第６問</a:t>
            </a:r>
            <a:endParaRPr kumimoji="1" lang="ja-JP" altLang="en-US" sz="3200" dirty="0"/>
          </a:p>
        </p:txBody>
      </p:sp>
      <p:sp>
        <p:nvSpPr>
          <p:cNvPr id="3" name="コンテンツ プレースホルダー 2"/>
          <p:cNvSpPr>
            <a:spLocks noGrp="1"/>
          </p:cNvSpPr>
          <p:nvPr>
            <p:ph idx="1"/>
          </p:nvPr>
        </p:nvSpPr>
        <p:spPr/>
        <p:txBody>
          <a:bodyPr anchor="ctr">
            <a:normAutofit/>
          </a:bodyPr>
          <a:lstStyle/>
          <a:p>
            <a:r>
              <a:rPr lang="ja-JP" altLang="en-US" sz="4000" dirty="0" smtClean="0"/>
              <a:t>　</a:t>
            </a:r>
            <a:r>
              <a:rPr lang="ja-JP" altLang="ja-JP" sz="4000" dirty="0" smtClean="0"/>
              <a:t>選挙</a:t>
            </a:r>
            <a:r>
              <a:rPr lang="ja-JP" altLang="ja-JP" sz="4000" dirty="0"/>
              <a:t>の投票日は</a:t>
            </a:r>
            <a:r>
              <a:rPr lang="ja-JP" altLang="ja-JP" sz="4000" dirty="0" smtClean="0"/>
              <a:t>、</a:t>
            </a:r>
            <a:endParaRPr lang="en-US" altLang="ja-JP" sz="4000" dirty="0" smtClean="0"/>
          </a:p>
          <a:p>
            <a:r>
              <a:rPr lang="ja-JP" altLang="en-US" sz="4000" dirty="0" smtClean="0"/>
              <a:t>　</a:t>
            </a:r>
            <a:r>
              <a:rPr lang="ja-JP" altLang="ja-JP" sz="4000" dirty="0" smtClean="0"/>
              <a:t>日曜日</a:t>
            </a:r>
            <a:r>
              <a:rPr lang="ja-JP" altLang="ja-JP" sz="4000" dirty="0"/>
              <a:t>でなければならない。</a:t>
            </a:r>
            <a:endParaRPr kumimoji="1" lang="ja-JP" altLang="en-US" sz="4000" dirty="0"/>
          </a:p>
        </p:txBody>
      </p:sp>
    </p:spTree>
    <p:extLst>
      <p:ext uri="{BB962C8B-B14F-4D97-AF65-F5344CB8AC3E}">
        <p14:creationId xmlns:p14="http://schemas.microsoft.com/office/powerpoint/2010/main" val="30403948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a:t>正解</a:t>
            </a:r>
            <a:r>
              <a:rPr lang="ja-JP" altLang="en-US" sz="3600" dirty="0" smtClean="0"/>
              <a:t>は「</a:t>
            </a:r>
            <a:r>
              <a:rPr lang="en-US" altLang="ja-JP" sz="3600" dirty="0" smtClean="0">
                <a:solidFill>
                  <a:srgbClr val="FF0000"/>
                </a:solidFill>
              </a:rPr>
              <a:t>×</a:t>
            </a:r>
            <a:r>
              <a:rPr lang="ja-JP" altLang="en-US" sz="3600" dirty="0" smtClean="0"/>
              <a:t>」</a:t>
            </a:r>
            <a:endParaRPr kumimoji="1" lang="ja-JP" altLang="en-US" sz="3600" dirty="0"/>
          </a:p>
        </p:txBody>
      </p:sp>
      <p:sp>
        <p:nvSpPr>
          <p:cNvPr id="3" name="コンテンツ プレースホルダー 2"/>
          <p:cNvSpPr>
            <a:spLocks noGrp="1"/>
          </p:cNvSpPr>
          <p:nvPr>
            <p:ph idx="1"/>
          </p:nvPr>
        </p:nvSpPr>
        <p:spPr>
          <a:xfrm>
            <a:off x="612000" y="1100628"/>
            <a:ext cx="7920000" cy="3579849"/>
          </a:xfrm>
        </p:spPr>
        <p:txBody>
          <a:bodyPr anchor="ctr">
            <a:normAutofit/>
          </a:bodyPr>
          <a:lstStyle/>
          <a:p>
            <a:r>
              <a:rPr lang="ja-JP" altLang="en-US" sz="2400" dirty="0" smtClean="0">
                <a:latin typeface="FG角ｺﾞｼｯｸ体Ca-M" panose="020B0609000000000000" pitchFamily="49" charset="-128"/>
                <a:ea typeface="FG角ｺﾞｼｯｸ体Ca-M" panose="020B0609000000000000" pitchFamily="49" charset="-128"/>
              </a:rPr>
              <a:t>　　</a:t>
            </a:r>
            <a:r>
              <a:rPr lang="ja-JP" altLang="ja-JP" sz="2400" dirty="0" smtClean="0">
                <a:latin typeface="FG角ｺﾞｼｯｸ体Ca-M" panose="020B0609000000000000" pitchFamily="49" charset="-128"/>
                <a:ea typeface="FG角ｺﾞｼｯｸ体Ca-M" panose="020B0609000000000000" pitchFamily="49" charset="-128"/>
              </a:rPr>
              <a:t>投票</a:t>
            </a:r>
            <a:r>
              <a:rPr lang="ja-JP" altLang="ja-JP" sz="2400" dirty="0">
                <a:latin typeface="FG角ｺﾞｼｯｸ体Ca-M" panose="020B0609000000000000" pitchFamily="49" charset="-128"/>
                <a:ea typeface="FG角ｺﾞｼｯｸ体Ca-M" panose="020B0609000000000000" pitchFamily="49" charset="-128"/>
              </a:rPr>
              <a:t>日に</a:t>
            </a:r>
            <a:r>
              <a:rPr lang="ja-JP" altLang="ja-JP" sz="2400" dirty="0" smtClean="0">
                <a:latin typeface="FG角ｺﾞｼｯｸ体Ca-M" panose="020B0609000000000000" pitchFamily="49" charset="-128"/>
                <a:ea typeface="FG角ｺﾞｼｯｸ体Ca-M" panose="020B0609000000000000" pitchFamily="49" charset="-128"/>
              </a:rPr>
              <a:t>関して</a:t>
            </a:r>
            <a:r>
              <a:rPr lang="ja-JP" altLang="en-US" sz="2400" dirty="0" smtClean="0">
                <a:latin typeface="FG角ｺﾞｼｯｸ体Ca-M" panose="020B0609000000000000" pitchFamily="49" charset="-128"/>
                <a:ea typeface="FG角ｺﾞｼｯｸ体Ca-M" panose="020B0609000000000000" pitchFamily="49" charset="-128"/>
              </a:rPr>
              <a:t>は、日曜日でなければならないという</a:t>
            </a:r>
            <a:r>
              <a:rPr lang="ja-JP" altLang="ja-JP" sz="2400" dirty="0" smtClean="0">
                <a:latin typeface="FG角ｺﾞｼｯｸ体Ca-M" panose="020B0609000000000000" pitchFamily="49" charset="-128"/>
                <a:ea typeface="FG角ｺﾞｼｯｸ体Ca-M" panose="020B0609000000000000" pitchFamily="49" charset="-128"/>
              </a:rPr>
              <a:t>決まりは</a:t>
            </a:r>
            <a:r>
              <a:rPr lang="ja-JP" altLang="en-US" sz="2400" dirty="0" smtClean="0">
                <a:latin typeface="FG角ｺﾞｼｯｸ体Ca-M" panose="020B0609000000000000" pitchFamily="49" charset="-128"/>
                <a:ea typeface="FG角ｺﾞｼｯｸ体Ca-M" panose="020B0609000000000000" pitchFamily="49" charset="-128"/>
              </a:rPr>
              <a:t>ありません</a:t>
            </a:r>
            <a:r>
              <a:rPr lang="ja-JP" altLang="ja-JP" sz="2400" dirty="0" smtClean="0">
                <a:latin typeface="FG角ｺﾞｼｯｸ体Ca-M" panose="020B0609000000000000" pitchFamily="49" charset="-128"/>
                <a:ea typeface="FG角ｺﾞｼｯｸ体Ca-M" panose="020B0609000000000000" pitchFamily="49" charset="-128"/>
              </a:rPr>
              <a:t>。</a:t>
            </a:r>
            <a:endParaRPr lang="ja-JP" altLang="ja-JP" sz="2400" dirty="0">
              <a:latin typeface="FG角ｺﾞｼｯｸ体Ca-M" panose="020B0609000000000000" pitchFamily="49" charset="-128"/>
              <a:ea typeface="FG角ｺﾞｼｯｸ体Ca-M" panose="020B0609000000000000" pitchFamily="49" charset="-128"/>
            </a:endParaRPr>
          </a:p>
          <a:p>
            <a:r>
              <a:rPr lang="ja-JP" altLang="en-US" sz="2400" dirty="0" smtClean="0">
                <a:latin typeface="FG角ｺﾞｼｯｸ体Ca-M" panose="020B0609000000000000" pitchFamily="49" charset="-128"/>
                <a:ea typeface="FG角ｺﾞｼｯｸ体Ca-M" panose="020B0609000000000000" pitchFamily="49" charset="-128"/>
              </a:rPr>
              <a:t>　　</a:t>
            </a:r>
            <a:r>
              <a:rPr lang="ja-JP" altLang="ja-JP" sz="2400" dirty="0" smtClean="0">
                <a:latin typeface="FG角ｺﾞｼｯｸ体Ca-M" panose="020B0609000000000000" pitchFamily="49" charset="-128"/>
                <a:ea typeface="FG角ｺﾞｼｯｸ体Ca-M" panose="020B0609000000000000" pitchFamily="49" charset="-128"/>
              </a:rPr>
              <a:t>ただし</a:t>
            </a:r>
            <a:r>
              <a:rPr lang="ja-JP" altLang="ja-JP" sz="2400" dirty="0">
                <a:latin typeface="FG角ｺﾞｼｯｸ体Ca-M" panose="020B0609000000000000" pitchFamily="49" charset="-128"/>
                <a:ea typeface="FG角ｺﾞｼｯｸ体Ca-M" panose="020B0609000000000000" pitchFamily="49" charset="-128"/>
              </a:rPr>
              <a:t>、より多くの人に投票に参加して</a:t>
            </a:r>
            <a:r>
              <a:rPr lang="ja-JP" altLang="ja-JP" sz="2400" dirty="0" smtClean="0">
                <a:latin typeface="FG角ｺﾞｼｯｸ体Ca-M" panose="020B0609000000000000" pitchFamily="49" charset="-128"/>
                <a:ea typeface="FG角ｺﾞｼｯｸ体Ca-M" panose="020B0609000000000000" pitchFamily="49" charset="-128"/>
              </a:rPr>
              <a:t>いただきたいという</a:t>
            </a:r>
            <a:r>
              <a:rPr lang="ja-JP" altLang="ja-JP" sz="2400" dirty="0">
                <a:latin typeface="FG角ｺﾞｼｯｸ体Ca-M" panose="020B0609000000000000" pitchFamily="49" charset="-128"/>
                <a:ea typeface="FG角ｺﾞｼｯｸ体Ca-M" panose="020B0609000000000000" pitchFamily="49" charset="-128"/>
              </a:rPr>
              <a:t>思いから</a:t>
            </a:r>
            <a:r>
              <a:rPr lang="ja-JP" altLang="ja-JP" sz="2400" dirty="0" smtClean="0">
                <a:latin typeface="FG角ｺﾞｼｯｸ体Ca-M" panose="020B0609000000000000" pitchFamily="49" charset="-128"/>
                <a:ea typeface="FG角ｺﾞｼｯｸ体Ca-M" panose="020B0609000000000000" pitchFamily="49" charset="-128"/>
              </a:rPr>
              <a:t>、日曜日が投票日</a:t>
            </a:r>
            <a:r>
              <a:rPr lang="ja-JP" altLang="ja-JP" sz="2400" dirty="0">
                <a:latin typeface="FG角ｺﾞｼｯｸ体Ca-M" panose="020B0609000000000000" pitchFamily="49" charset="-128"/>
                <a:ea typeface="FG角ｺﾞｼｯｸ体Ca-M" panose="020B0609000000000000" pitchFamily="49" charset="-128"/>
              </a:rPr>
              <a:t>と</a:t>
            </a:r>
            <a:r>
              <a:rPr lang="ja-JP" altLang="ja-JP" sz="2400" dirty="0" smtClean="0">
                <a:latin typeface="FG角ｺﾞｼｯｸ体Ca-M" panose="020B0609000000000000" pitchFamily="49" charset="-128"/>
                <a:ea typeface="FG角ｺﾞｼｯｸ体Ca-M" panose="020B0609000000000000" pitchFamily="49" charset="-128"/>
              </a:rPr>
              <a:t>され</a:t>
            </a:r>
            <a:r>
              <a:rPr lang="ja-JP" altLang="en-US" sz="2400" dirty="0">
                <a:latin typeface="FG角ｺﾞｼｯｸ体Ca-M" panose="020B0609000000000000" pitchFamily="49" charset="-128"/>
                <a:ea typeface="FG角ｺﾞｼｯｸ体Ca-M" panose="020B0609000000000000" pitchFamily="49" charset="-128"/>
              </a:rPr>
              <a:t>ること</a:t>
            </a:r>
            <a:r>
              <a:rPr lang="ja-JP" altLang="en-US" sz="2400" dirty="0" smtClean="0">
                <a:latin typeface="FG角ｺﾞｼｯｸ体Ca-M" panose="020B0609000000000000" pitchFamily="49" charset="-128"/>
                <a:ea typeface="FG角ｺﾞｼｯｸ体Ca-M" panose="020B0609000000000000" pitchFamily="49" charset="-128"/>
              </a:rPr>
              <a:t>がほとんどです。</a:t>
            </a:r>
            <a:endParaRPr kumimoji="1" lang="ja-JP" altLang="en-US" sz="2400" dirty="0">
              <a:latin typeface="FG角ｺﾞｼｯｸ体Ca-M" panose="020B0609000000000000" pitchFamily="49" charset="-128"/>
              <a:ea typeface="FG角ｺﾞｼｯｸ体Ca-M" panose="020B0609000000000000" pitchFamily="49" charset="-128"/>
            </a:endParaRPr>
          </a:p>
        </p:txBody>
      </p:sp>
    </p:spTree>
    <p:extLst>
      <p:ext uri="{BB962C8B-B14F-4D97-AF65-F5344CB8AC3E}">
        <p14:creationId xmlns:p14="http://schemas.microsoft.com/office/powerpoint/2010/main" val="38900451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第７問</a:t>
            </a:r>
            <a:endParaRPr kumimoji="1" lang="ja-JP" altLang="en-US" sz="3200" dirty="0"/>
          </a:p>
        </p:txBody>
      </p:sp>
      <p:sp>
        <p:nvSpPr>
          <p:cNvPr id="3" name="コンテンツ プレースホルダー 2"/>
          <p:cNvSpPr>
            <a:spLocks noGrp="1"/>
          </p:cNvSpPr>
          <p:nvPr>
            <p:ph idx="1"/>
          </p:nvPr>
        </p:nvSpPr>
        <p:spPr/>
        <p:txBody>
          <a:bodyPr anchor="ctr">
            <a:normAutofit/>
          </a:bodyPr>
          <a:lstStyle/>
          <a:p>
            <a:r>
              <a:rPr lang="ja-JP" altLang="en-US" sz="4000" dirty="0" smtClean="0"/>
              <a:t>　６月</a:t>
            </a:r>
            <a:r>
              <a:rPr lang="ja-JP" altLang="en-US" sz="4000" dirty="0"/>
              <a:t>２４</a:t>
            </a:r>
            <a:r>
              <a:rPr lang="ja-JP" altLang="en-US" sz="4000" dirty="0" smtClean="0"/>
              <a:t>日はある選挙の投票日。</a:t>
            </a:r>
            <a:endParaRPr lang="en-US" altLang="ja-JP" sz="4000" dirty="0" smtClean="0"/>
          </a:p>
          <a:p>
            <a:r>
              <a:rPr lang="ja-JP" altLang="en-US" sz="4000" dirty="0"/>
              <a:t>　</a:t>
            </a:r>
            <a:r>
              <a:rPr lang="ja-JP" altLang="en-US" sz="4000" dirty="0" smtClean="0"/>
              <a:t>Ａ</a:t>
            </a:r>
            <a:r>
              <a:rPr lang="ja-JP" altLang="en-US" sz="4000" dirty="0"/>
              <a:t>くん</a:t>
            </a:r>
            <a:r>
              <a:rPr lang="ja-JP" altLang="en-US" sz="4000" dirty="0" smtClean="0"/>
              <a:t>は投票日翌日の６月２５日が１８歳</a:t>
            </a:r>
            <a:r>
              <a:rPr lang="ja-JP" altLang="en-US" sz="4000" dirty="0"/>
              <a:t>の誕生</a:t>
            </a:r>
            <a:r>
              <a:rPr lang="ja-JP" altLang="en-US" sz="4000" dirty="0" smtClean="0"/>
              <a:t>日</a:t>
            </a:r>
            <a:r>
              <a:rPr lang="ja-JP" altLang="en-US" sz="4000" dirty="0"/>
              <a:t>だ</a:t>
            </a:r>
            <a:r>
              <a:rPr lang="ja-JP" altLang="en-US" sz="4000" dirty="0" smtClean="0"/>
              <a:t>が、実はこの選挙</a:t>
            </a:r>
            <a:r>
              <a:rPr lang="ja-JP" altLang="en-US" sz="4000" dirty="0"/>
              <a:t>の</a:t>
            </a:r>
            <a:r>
              <a:rPr lang="ja-JP" altLang="en-US" sz="4000" dirty="0" smtClean="0"/>
              <a:t>投票ができる。</a:t>
            </a:r>
            <a:endParaRPr kumimoji="1" lang="ja-JP" altLang="en-US" sz="4000" dirty="0"/>
          </a:p>
        </p:txBody>
      </p:sp>
    </p:spTree>
    <p:extLst>
      <p:ext uri="{BB962C8B-B14F-4D97-AF65-F5344CB8AC3E}">
        <p14:creationId xmlns:p14="http://schemas.microsoft.com/office/powerpoint/2010/main" val="16515008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a:t>正解</a:t>
            </a:r>
            <a:r>
              <a:rPr lang="ja-JP" altLang="en-US" sz="3600" dirty="0" smtClean="0"/>
              <a:t>は「</a:t>
            </a:r>
            <a:r>
              <a:rPr lang="ja-JP" altLang="en-US" sz="3600" dirty="0">
                <a:solidFill>
                  <a:srgbClr val="0000CC"/>
                </a:solidFill>
              </a:rPr>
              <a:t>○</a:t>
            </a:r>
            <a:r>
              <a:rPr lang="ja-JP" altLang="en-US" sz="3600" dirty="0" smtClean="0"/>
              <a:t>」</a:t>
            </a:r>
            <a:endParaRPr kumimoji="1" lang="ja-JP" altLang="en-US" sz="3600" dirty="0"/>
          </a:p>
        </p:txBody>
      </p:sp>
      <p:sp>
        <p:nvSpPr>
          <p:cNvPr id="3" name="コンテンツ プレースホルダー 2"/>
          <p:cNvSpPr>
            <a:spLocks noGrp="1"/>
          </p:cNvSpPr>
          <p:nvPr>
            <p:ph idx="1"/>
          </p:nvPr>
        </p:nvSpPr>
        <p:spPr>
          <a:xfrm>
            <a:off x="612000" y="1100627"/>
            <a:ext cx="7920000" cy="3780000"/>
          </a:xfrm>
        </p:spPr>
        <p:txBody>
          <a:bodyPr anchor="ctr">
            <a:normAutofit/>
          </a:bodyPr>
          <a:lstStyle/>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a:t>
            </a:r>
            <a:r>
              <a:rPr lang="ja-JP" altLang="en-US" sz="2400" dirty="0">
                <a:latin typeface="FG角ｺﾞｼｯｸ体Ca-M" panose="020B0609000000000000" pitchFamily="49" charset="-128"/>
                <a:ea typeface="FG角ｺﾞｼｯｸ体Ca-M" panose="020B0609000000000000" pitchFamily="49" charset="-128"/>
              </a:rPr>
              <a:t>年齢は、年齢</a:t>
            </a:r>
            <a:r>
              <a:rPr lang="ja-JP" altLang="en-US" sz="2400" dirty="0" smtClean="0">
                <a:latin typeface="FG角ｺﾞｼｯｸ体Ca-M" panose="020B0609000000000000" pitchFamily="49" charset="-128"/>
                <a:ea typeface="FG角ｺﾞｼｯｸ体Ca-M" panose="020B0609000000000000" pitchFamily="49" charset="-128"/>
              </a:rPr>
              <a:t>計算に関する法律で、誕生日の前日に</a:t>
            </a:r>
            <a:r>
              <a:rPr lang="en-US" altLang="ja-JP" sz="2400" dirty="0" smtClean="0">
                <a:latin typeface="FG角ｺﾞｼｯｸ体Ca-M" panose="020B0609000000000000" pitchFamily="49" charset="-128"/>
                <a:ea typeface="FG角ｺﾞｼｯｸ体Ca-M" panose="020B0609000000000000" pitchFamily="49" charset="-128"/>
              </a:rPr>
              <a:t>1</a:t>
            </a:r>
            <a:r>
              <a:rPr lang="ja-JP" altLang="en-US" sz="2400" dirty="0" smtClean="0">
                <a:latin typeface="FG角ｺﾞｼｯｸ体Ca-M" panose="020B0609000000000000" pitchFamily="49" charset="-128"/>
                <a:ea typeface="FG角ｺﾞｼｯｸ体Ca-M" panose="020B0609000000000000" pitchFamily="49" charset="-128"/>
              </a:rPr>
              <a:t>歳年齢を加算するものとされています。</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選挙権は、選挙期日</a:t>
            </a:r>
            <a:r>
              <a:rPr lang="en-US" altLang="ja-JP" sz="2400" dirty="0" smtClean="0">
                <a:latin typeface="FG角ｺﾞｼｯｸ体Ca-M" panose="020B0609000000000000" pitchFamily="49" charset="-128"/>
                <a:ea typeface="FG角ｺﾞｼｯｸ体Ca-M" panose="020B0609000000000000" pitchFamily="49" charset="-128"/>
              </a:rPr>
              <a:t>(</a:t>
            </a:r>
            <a:r>
              <a:rPr lang="ja-JP" altLang="en-US" sz="2400" dirty="0" smtClean="0">
                <a:latin typeface="FG角ｺﾞｼｯｸ体Ca-M" panose="020B0609000000000000" pitchFamily="49" charset="-128"/>
                <a:ea typeface="FG角ｺﾞｼｯｸ体Ca-M" panose="020B0609000000000000" pitchFamily="49" charset="-128"/>
              </a:rPr>
              <a:t>投票日</a:t>
            </a:r>
            <a:r>
              <a:rPr lang="en-US" altLang="ja-JP" sz="2400" dirty="0" smtClean="0">
                <a:latin typeface="FG角ｺﾞｼｯｸ体Ca-M" panose="020B0609000000000000" pitchFamily="49" charset="-128"/>
                <a:ea typeface="FG角ｺﾞｼｯｸ体Ca-M" panose="020B0609000000000000" pitchFamily="49" charset="-128"/>
              </a:rPr>
              <a:t>)</a:t>
            </a:r>
            <a:r>
              <a:rPr lang="ja-JP" altLang="en-US" sz="2400" dirty="0" smtClean="0">
                <a:latin typeface="FG角ｺﾞｼｯｸ体Ca-M" panose="020B0609000000000000" pitchFamily="49" charset="-128"/>
                <a:ea typeface="FG角ｺﾞｼｯｸ体Ca-M" panose="020B0609000000000000" pitchFamily="49" charset="-128"/>
              </a:rPr>
              <a:t>現在において</a:t>
            </a:r>
            <a:r>
              <a:rPr lang="ja-JP" altLang="en-US" sz="2400" dirty="0">
                <a:latin typeface="FG角ｺﾞｼｯｸ体Ca-M" panose="020B0609000000000000" pitchFamily="49" charset="-128"/>
                <a:ea typeface="FG角ｺﾞｼｯｸ体Ca-M" panose="020B0609000000000000" pitchFamily="49" charset="-128"/>
              </a:rPr>
              <a:t>有して</a:t>
            </a:r>
            <a:r>
              <a:rPr lang="ja-JP" altLang="en-US" sz="2400" dirty="0" smtClean="0">
                <a:latin typeface="FG角ｺﾞｼｯｸ体Ca-M" panose="020B0609000000000000" pitchFamily="49" charset="-128"/>
                <a:ea typeface="FG角ｺﾞｼｯｸ体Ca-M" panose="020B0609000000000000" pitchFamily="49" charset="-128"/>
              </a:rPr>
              <a:t>いればよいため、選挙期日の翌日が</a:t>
            </a:r>
            <a:r>
              <a:rPr lang="en-US" altLang="ja-JP" sz="2400" dirty="0" smtClean="0">
                <a:latin typeface="FG角ｺﾞｼｯｸ体Ca-M" panose="020B0609000000000000" pitchFamily="49" charset="-128"/>
                <a:ea typeface="FG角ｺﾞｼｯｸ体Ca-M" panose="020B0609000000000000" pitchFamily="49" charset="-128"/>
              </a:rPr>
              <a:t>18</a:t>
            </a:r>
            <a:r>
              <a:rPr lang="ja-JP" altLang="en-US" sz="2400" dirty="0" smtClean="0">
                <a:latin typeface="FG角ｺﾞｼｯｸ体Ca-M" panose="020B0609000000000000" pitchFamily="49" charset="-128"/>
                <a:ea typeface="FG角ｺﾞｼｯｸ体Ca-M" panose="020B0609000000000000" pitchFamily="49" charset="-128"/>
              </a:rPr>
              <a:t>歳の誕生日である場合はその選挙への投票が可能となります。</a:t>
            </a:r>
            <a:endParaRPr lang="ja-JP" altLang="en-US" sz="2400" dirty="0">
              <a:latin typeface="FG角ｺﾞｼｯｸ体Ca-M" panose="020B0609000000000000" pitchFamily="49" charset="-128"/>
              <a:ea typeface="FG角ｺﾞｼｯｸ体Ca-M" panose="020B0609000000000000" pitchFamily="49" charset="-128"/>
            </a:endParaRPr>
          </a:p>
          <a:p>
            <a:r>
              <a:rPr lang="ja-JP" altLang="en-US" sz="2400" dirty="0" smtClean="0">
                <a:latin typeface="FG角ｺﾞｼｯｸ体Ca-M" panose="020B0609000000000000" pitchFamily="49" charset="-128"/>
                <a:ea typeface="FG角ｺﾞｼｯｸ体Ca-M" panose="020B0609000000000000" pitchFamily="49" charset="-128"/>
              </a:rPr>
              <a:t>　</a:t>
            </a:r>
            <a:endParaRPr lang="en-US" altLang="ja-JP" sz="600" dirty="0" smtClean="0">
              <a:latin typeface="FG角ｺﾞｼｯｸ体Ca-M" panose="020B0609000000000000" pitchFamily="49" charset="-128"/>
              <a:ea typeface="FG角ｺﾞｼｯｸ体Ca-M" panose="020B0609000000000000" pitchFamily="49" charset="-128"/>
            </a:endParaRPr>
          </a:p>
          <a:p>
            <a:r>
              <a:rPr lang="ja-JP" altLang="en-US" sz="2400" dirty="0" smtClean="0">
                <a:latin typeface="FG角ｺﾞｼｯｸ体Ca-M" panose="020B0609000000000000" pitchFamily="49" charset="-128"/>
                <a:ea typeface="FG角ｺﾞｼｯｸ体Ca-M" panose="020B0609000000000000" pitchFamily="49" charset="-128"/>
              </a:rPr>
              <a:t>　</a:t>
            </a:r>
            <a:r>
              <a:rPr lang="en-US" altLang="ja-JP" sz="2400" dirty="0" smtClean="0">
                <a:latin typeface="FG角ｺﾞｼｯｸ体Ca-M" panose="020B0609000000000000" pitchFamily="49" charset="-128"/>
                <a:ea typeface="FG角ｺﾞｼｯｸ体Ca-M" panose="020B0609000000000000" pitchFamily="49" charset="-128"/>
              </a:rPr>
              <a:t>※</a:t>
            </a:r>
            <a:r>
              <a:rPr lang="ja-JP" altLang="en-US" sz="2400" dirty="0" smtClean="0">
                <a:latin typeface="FG角ｺﾞｼｯｸ体Ca-M" panose="020B0609000000000000" pitchFamily="49" charset="-128"/>
                <a:ea typeface="FG角ｺﾞｼｯｸ体Ca-M" panose="020B0609000000000000" pitchFamily="49" charset="-128"/>
              </a:rPr>
              <a:t>なお、実際に選挙で投票するためには、</a:t>
            </a:r>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a:t>
            </a:r>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「選挙人名簿」に登録されることが必要です。</a:t>
            </a:r>
            <a:endParaRPr lang="en-US" altLang="ja-JP" sz="2400" dirty="0">
              <a:latin typeface="FG角ｺﾞｼｯｸ体Ca-M" panose="020B0609000000000000" pitchFamily="49" charset="-128"/>
              <a:ea typeface="FG角ｺﾞｼｯｸ体Ca-M" panose="020B0609000000000000" pitchFamily="49"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3" y="3748821"/>
            <a:ext cx="2307378" cy="2956203"/>
          </a:xfrm>
          <a:prstGeom prst="rect">
            <a:avLst/>
          </a:prstGeom>
        </p:spPr>
      </p:pic>
    </p:spTree>
    <p:extLst>
      <p:ext uri="{BB962C8B-B14F-4D97-AF65-F5344CB8AC3E}">
        <p14:creationId xmlns:p14="http://schemas.microsoft.com/office/powerpoint/2010/main" val="15896021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第８問</a:t>
            </a:r>
            <a:endParaRPr kumimoji="1" lang="ja-JP" altLang="en-US" sz="3200" dirty="0"/>
          </a:p>
        </p:txBody>
      </p:sp>
      <p:sp>
        <p:nvSpPr>
          <p:cNvPr id="3" name="コンテンツ プレースホルダー 2"/>
          <p:cNvSpPr>
            <a:spLocks noGrp="1"/>
          </p:cNvSpPr>
          <p:nvPr>
            <p:ph idx="1"/>
          </p:nvPr>
        </p:nvSpPr>
        <p:spPr>
          <a:xfrm>
            <a:off x="822960" y="1100627"/>
            <a:ext cx="7520940" cy="3744000"/>
          </a:xfrm>
        </p:spPr>
        <p:txBody>
          <a:bodyPr anchor="ctr">
            <a:normAutofit/>
          </a:bodyPr>
          <a:lstStyle/>
          <a:p>
            <a:r>
              <a:rPr lang="ja-JP" altLang="en-US" sz="4000" dirty="0" smtClean="0"/>
              <a:t>　進学のため３月に</a:t>
            </a:r>
            <a:r>
              <a:rPr lang="en-US" altLang="ja-JP" sz="4000" dirty="0" smtClean="0"/>
              <a:t>A</a:t>
            </a:r>
            <a:r>
              <a:rPr lang="ja-JP" altLang="en-US" sz="4000" dirty="0" smtClean="0"/>
              <a:t>市から</a:t>
            </a:r>
            <a:r>
              <a:rPr lang="en-US" altLang="ja-JP" sz="4000" dirty="0" smtClean="0"/>
              <a:t>B</a:t>
            </a:r>
            <a:r>
              <a:rPr lang="ja-JP" altLang="en-US" sz="4000" dirty="0" smtClean="0"/>
              <a:t>市へ引っ越しをした</a:t>
            </a:r>
            <a:r>
              <a:rPr lang="en-US" altLang="ja-JP" sz="4000" dirty="0" smtClean="0"/>
              <a:t>18</a:t>
            </a:r>
            <a:r>
              <a:rPr lang="ja-JP" altLang="en-US" sz="4000" dirty="0" smtClean="0"/>
              <a:t>歳のわたし。</a:t>
            </a:r>
            <a:endParaRPr lang="en-US" altLang="ja-JP" sz="4000" dirty="0" smtClean="0"/>
          </a:p>
          <a:p>
            <a:r>
              <a:rPr lang="ja-JP" altLang="en-US" sz="4000" dirty="0" smtClean="0"/>
              <a:t>　住民票も移したので</a:t>
            </a:r>
            <a:r>
              <a:rPr lang="en-US" altLang="ja-JP" sz="4000" dirty="0" smtClean="0"/>
              <a:t>4</a:t>
            </a:r>
            <a:r>
              <a:rPr lang="ja-JP" altLang="en-US" sz="4000" dirty="0" smtClean="0"/>
              <a:t>月</a:t>
            </a:r>
            <a:r>
              <a:rPr lang="ja-JP" altLang="en-US" sz="4000" dirty="0"/>
              <a:t>にある</a:t>
            </a:r>
            <a:r>
              <a:rPr lang="en-US" altLang="ja-JP" sz="4000" dirty="0" smtClean="0"/>
              <a:t>B</a:t>
            </a:r>
            <a:r>
              <a:rPr lang="ja-JP" altLang="en-US" sz="4000" dirty="0" smtClean="0"/>
              <a:t>市の市長選挙から投票できる。</a:t>
            </a:r>
            <a:endParaRPr kumimoji="1" lang="ja-JP" altLang="en-US" sz="4000" dirty="0"/>
          </a:p>
        </p:txBody>
      </p:sp>
    </p:spTree>
    <p:extLst>
      <p:ext uri="{BB962C8B-B14F-4D97-AF65-F5344CB8AC3E}">
        <p14:creationId xmlns:p14="http://schemas.microsoft.com/office/powerpoint/2010/main" val="23790285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第１問</a:t>
            </a:r>
            <a:endParaRPr kumimoji="1" lang="ja-JP" altLang="en-US" sz="3200" dirty="0"/>
          </a:p>
        </p:txBody>
      </p:sp>
      <p:sp>
        <p:nvSpPr>
          <p:cNvPr id="3" name="コンテンツ プレースホルダー 2"/>
          <p:cNvSpPr>
            <a:spLocks noGrp="1"/>
          </p:cNvSpPr>
          <p:nvPr>
            <p:ph idx="1"/>
          </p:nvPr>
        </p:nvSpPr>
        <p:spPr>
          <a:xfrm>
            <a:off x="822960" y="1100627"/>
            <a:ext cx="7520940" cy="3744000"/>
          </a:xfrm>
        </p:spPr>
        <p:txBody>
          <a:bodyPr anchor="ctr">
            <a:normAutofit/>
          </a:bodyPr>
          <a:lstStyle/>
          <a:p>
            <a:r>
              <a:rPr kumimoji="1" lang="ja-JP" altLang="en-US" sz="4000" dirty="0" smtClean="0"/>
              <a:t>　投票は、国民の「義務」である。</a:t>
            </a:r>
            <a:endParaRPr kumimoji="1" lang="ja-JP" altLang="en-US" sz="4000" dirty="0"/>
          </a:p>
        </p:txBody>
      </p:sp>
    </p:spTree>
    <p:extLst>
      <p:ext uri="{BB962C8B-B14F-4D97-AF65-F5344CB8AC3E}">
        <p14:creationId xmlns:p14="http://schemas.microsoft.com/office/powerpoint/2010/main" val="224641090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a:t>正解</a:t>
            </a:r>
            <a:r>
              <a:rPr lang="ja-JP" altLang="en-US" sz="3600" dirty="0" smtClean="0"/>
              <a:t>は「</a:t>
            </a:r>
            <a:r>
              <a:rPr lang="en-US" altLang="ja-JP" sz="3600" dirty="0">
                <a:solidFill>
                  <a:srgbClr val="FF0000"/>
                </a:solidFill>
              </a:rPr>
              <a:t>×</a:t>
            </a:r>
            <a:r>
              <a:rPr lang="ja-JP" altLang="en-US" sz="3600" dirty="0" smtClean="0"/>
              <a:t>」</a:t>
            </a:r>
            <a:endParaRPr kumimoji="1" lang="ja-JP" altLang="en-US" sz="3600" dirty="0"/>
          </a:p>
        </p:txBody>
      </p:sp>
      <p:sp>
        <p:nvSpPr>
          <p:cNvPr id="3" name="コンテンツ プレースホルダー 2"/>
          <p:cNvSpPr>
            <a:spLocks noGrp="1"/>
          </p:cNvSpPr>
          <p:nvPr>
            <p:ph idx="1"/>
          </p:nvPr>
        </p:nvSpPr>
        <p:spPr>
          <a:xfrm>
            <a:off x="612000" y="1100628"/>
            <a:ext cx="7920000" cy="3960000"/>
          </a:xfrm>
        </p:spPr>
        <p:txBody>
          <a:bodyPr anchor="ctr">
            <a:normAutofit/>
          </a:bodyPr>
          <a:lstStyle/>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実際に選挙で投票するためには、各市区町村選挙管理委員会が管理する</a:t>
            </a:r>
            <a:r>
              <a:rPr lang="ja-JP" altLang="en-US" sz="2400" dirty="0" smtClean="0">
                <a:solidFill>
                  <a:srgbClr val="2E7482"/>
                </a:solidFill>
                <a:latin typeface="FG角ｺﾞｼｯｸ体Ca-M" panose="020B0609000000000000" pitchFamily="49" charset="-128"/>
                <a:ea typeface="FG角ｺﾞｼｯｸ体Ca-M" panose="020B0609000000000000" pitchFamily="49" charset="-128"/>
              </a:rPr>
              <a:t>「選挙人名簿」</a:t>
            </a:r>
            <a:r>
              <a:rPr lang="ja-JP" altLang="en-US" sz="2400" dirty="0" smtClean="0">
                <a:latin typeface="FG角ｺﾞｼｯｸ体Ca-M" panose="020B0609000000000000" pitchFamily="49" charset="-128"/>
                <a:ea typeface="FG角ｺﾞｼｯｸ体Ca-M" panose="020B0609000000000000" pitchFamily="49" charset="-128"/>
              </a:rPr>
              <a:t>に登録されていなければ</a:t>
            </a:r>
            <a:r>
              <a:rPr lang="ja-JP" altLang="en-US" sz="2400" dirty="0">
                <a:latin typeface="FG角ｺﾞｼｯｸ体Ca-M" panose="020B0609000000000000" pitchFamily="49" charset="-128"/>
                <a:ea typeface="FG角ｺﾞｼｯｸ体Ca-M" panose="020B0609000000000000" pitchFamily="49" charset="-128"/>
              </a:rPr>
              <a:t>いけ</a:t>
            </a:r>
            <a:r>
              <a:rPr lang="ja-JP" altLang="en-US" sz="2400" dirty="0" smtClean="0">
                <a:latin typeface="FG角ｺﾞｼｯｸ体Ca-M" panose="020B0609000000000000" pitchFamily="49" charset="-128"/>
                <a:ea typeface="FG角ｺﾞｼｯｸ体Ca-M" panose="020B0609000000000000" pitchFamily="49" charset="-128"/>
              </a:rPr>
              <a:t>ません。選挙人名簿には、同じ市区町村における住民票の登録期間が</a:t>
            </a:r>
            <a:r>
              <a:rPr lang="en-US" altLang="ja-JP" sz="2400" dirty="0" smtClean="0">
                <a:solidFill>
                  <a:srgbClr val="FF0000"/>
                </a:solidFill>
                <a:latin typeface="FG角ｺﾞｼｯｸ体Ca-M" panose="020B0609000000000000" pitchFamily="49" charset="-128"/>
                <a:ea typeface="FG角ｺﾞｼｯｸ体Ca-M" panose="020B0609000000000000" pitchFamily="49" charset="-128"/>
              </a:rPr>
              <a:t>3</a:t>
            </a:r>
            <a:r>
              <a:rPr lang="ja-JP" altLang="en-US" sz="2400" dirty="0" smtClean="0">
                <a:solidFill>
                  <a:srgbClr val="FF0000"/>
                </a:solidFill>
                <a:latin typeface="FG角ｺﾞｼｯｸ体Ca-M" panose="020B0609000000000000" pitchFamily="49" charset="-128"/>
                <a:ea typeface="FG角ｺﾞｼｯｸ体Ca-M" panose="020B0609000000000000" pitchFamily="49" charset="-128"/>
              </a:rPr>
              <a:t>か月以上</a:t>
            </a:r>
            <a:r>
              <a:rPr lang="ja-JP" altLang="en-US" sz="2400" dirty="0" smtClean="0">
                <a:latin typeface="FG角ｺﾞｼｯｸ体Ca-M" panose="020B0609000000000000" pitchFamily="49" charset="-128"/>
                <a:ea typeface="FG角ｺﾞｼｯｸ体Ca-M" panose="020B0609000000000000" pitchFamily="49" charset="-128"/>
              </a:rPr>
              <a:t>である</a:t>
            </a:r>
            <a:r>
              <a:rPr lang="en-US" altLang="ja-JP" sz="2400" dirty="0" smtClean="0">
                <a:latin typeface="FG角ｺﾞｼｯｸ体Ca-M" panose="020B0609000000000000" pitchFamily="49" charset="-128"/>
                <a:ea typeface="FG角ｺﾞｼｯｸ体Ca-M" panose="020B0609000000000000" pitchFamily="49" charset="-128"/>
              </a:rPr>
              <a:t>18</a:t>
            </a:r>
            <a:r>
              <a:rPr lang="ja-JP" altLang="en-US" sz="2400" dirty="0" smtClean="0">
                <a:latin typeface="FG角ｺﾞｼｯｸ体Ca-M" panose="020B0609000000000000" pitchFamily="49" charset="-128"/>
                <a:ea typeface="FG角ｺﾞｼｯｸ体Ca-M" panose="020B0609000000000000" pitchFamily="49" charset="-128"/>
              </a:rPr>
              <a:t>歳以上の人が登録されます。</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この問題は市長選挙の話なので、投票するためには</a:t>
            </a:r>
            <a:r>
              <a:rPr lang="ja-JP" altLang="en-US" sz="2400" dirty="0">
                <a:latin typeface="FG角ｺﾞｼｯｸ体Ca-M" panose="020B0609000000000000" pitchFamily="49" charset="-128"/>
                <a:ea typeface="FG角ｺﾞｼｯｸ体Ca-M" panose="020B0609000000000000" pitchFamily="49" charset="-128"/>
              </a:rPr>
              <a:t>Ｂ</a:t>
            </a:r>
            <a:r>
              <a:rPr lang="ja-JP" altLang="en-US" sz="2400" dirty="0" smtClean="0">
                <a:latin typeface="FG角ｺﾞｼｯｸ体Ca-M" panose="020B0609000000000000" pitchFamily="49" charset="-128"/>
                <a:ea typeface="FG角ｺﾞｼｯｸ体Ca-M" panose="020B0609000000000000" pitchFamily="49" charset="-128"/>
              </a:rPr>
              <a:t>市の選挙人名簿に登録されている必要があり、引っ越したばかりのわたしはまだ投票ができません。</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国や県の選挙の場合は、前住所地で投票できる場合がありますので選挙管理委員会へ確認しましょう。</a:t>
            </a:r>
            <a:endParaRPr lang="ja-JP" altLang="en-US" sz="2400" dirty="0">
              <a:latin typeface="FG角ｺﾞｼｯｸ体Ca-M" panose="020B0609000000000000" pitchFamily="49" charset="-128"/>
              <a:ea typeface="FG角ｺﾞｼｯｸ体Ca-M" panose="020B0609000000000000" pitchFamily="49" charset="-128"/>
            </a:endParaRPr>
          </a:p>
        </p:txBody>
      </p:sp>
    </p:spTree>
    <p:extLst>
      <p:ext uri="{BB962C8B-B14F-4D97-AF65-F5344CB8AC3E}">
        <p14:creationId xmlns:p14="http://schemas.microsoft.com/office/powerpoint/2010/main" val="28940448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1530" y="365760"/>
            <a:ext cx="7520940" cy="548640"/>
          </a:xfrm>
        </p:spPr>
        <p:txBody>
          <a:bodyPr/>
          <a:lstStyle/>
          <a:p>
            <a:pPr algn="ctr"/>
            <a:r>
              <a:rPr kumimoji="1" lang="ja-JP" altLang="en-US" b="1" dirty="0" smtClean="0">
                <a:latin typeface="FG角ｺﾞｼｯｸ体Ca-M" panose="020B0609000000000000" pitchFamily="49" charset="-128"/>
                <a:ea typeface="FG角ｺﾞｼｯｸ体Ca-M" panose="020B0609000000000000" pitchFamily="49" charset="-128"/>
              </a:rPr>
              <a:t>～引っ越したら住民票を移しましょう！～</a:t>
            </a:r>
            <a:endParaRPr kumimoji="1" lang="ja-JP" altLang="en-US" b="1" dirty="0">
              <a:latin typeface="FG角ｺﾞｼｯｸ体Ca-M" panose="020B0609000000000000" pitchFamily="49" charset="-128"/>
              <a:ea typeface="FG角ｺﾞｼｯｸ体Ca-M" panose="020B0609000000000000" pitchFamily="49" charset="-128"/>
            </a:endParaRPr>
          </a:p>
        </p:txBody>
      </p:sp>
      <p:sp>
        <p:nvSpPr>
          <p:cNvPr id="3" name="コンテンツ プレースホルダー 2"/>
          <p:cNvSpPr>
            <a:spLocks noGrp="1"/>
          </p:cNvSpPr>
          <p:nvPr>
            <p:ph idx="1"/>
          </p:nvPr>
        </p:nvSpPr>
        <p:spPr>
          <a:xfrm>
            <a:off x="612000" y="1100627"/>
            <a:ext cx="7920000" cy="3960000"/>
          </a:xfrm>
        </p:spPr>
        <p:txBody>
          <a:bodyPr anchor="ctr">
            <a:normAutofit/>
          </a:bodyPr>
          <a:lstStyle/>
          <a:p>
            <a:r>
              <a:rPr kumimoji="1" lang="ja-JP" altLang="en-US" sz="2400" dirty="0" smtClean="0">
                <a:latin typeface="FGP角ｺﾞｼｯｸ体Ca-B" panose="020B0800000000000000" pitchFamily="50" charset="-128"/>
                <a:ea typeface="FGP角ｺﾞｼｯｸ体Ca-B" panose="020B0800000000000000" pitchFamily="50" charset="-128"/>
              </a:rPr>
              <a:t>　</a:t>
            </a:r>
            <a:r>
              <a:rPr kumimoji="1" lang="ja-JP" altLang="en-US" sz="2400" dirty="0" smtClean="0">
                <a:latin typeface="FG角ｺﾞｼｯｸ体Ca-M" panose="020B0609000000000000" pitchFamily="49" charset="-128"/>
                <a:ea typeface="FG角ｺﾞｼｯｸ体Ca-M" panose="020B0609000000000000" pitchFamily="49" charset="-128"/>
              </a:rPr>
              <a:t>　</a:t>
            </a:r>
            <a:r>
              <a:rPr kumimoji="1" lang="ja-JP" altLang="en-US" sz="2400" b="0" dirty="0" smtClean="0">
                <a:latin typeface="FG角ｺﾞｼｯｸ体Ca-M" panose="020B0609000000000000" pitchFamily="49" charset="-128"/>
                <a:ea typeface="FG角ｺﾞｼｯｸ体Ca-M" panose="020B0609000000000000" pitchFamily="49" charset="-128"/>
              </a:rPr>
              <a:t>進学や就職などで引っ越しをした場合、特別な理由のない限り</a:t>
            </a:r>
            <a:r>
              <a:rPr kumimoji="1" lang="ja-JP" altLang="en-US" sz="2400" dirty="0" smtClean="0">
                <a:solidFill>
                  <a:srgbClr val="FF0000"/>
                </a:solidFill>
                <a:latin typeface="FG角ｺﾞｼｯｸ体Ca-M" panose="020B0609000000000000" pitchFamily="49" charset="-128"/>
                <a:ea typeface="FG角ｺﾞｼｯｸ体Ca-M" panose="020B0609000000000000" pitchFamily="49" charset="-128"/>
              </a:rPr>
              <a:t>「住んでいる寮・アパート等が住所地」</a:t>
            </a:r>
            <a:r>
              <a:rPr kumimoji="1" lang="ja-JP" altLang="en-US" sz="2400" b="0" dirty="0" smtClean="0">
                <a:latin typeface="FG角ｺﾞｼｯｸ体Ca-M" panose="020B0609000000000000" pitchFamily="49" charset="-128"/>
                <a:ea typeface="FG角ｺﾞｼｯｸ体Ca-M" panose="020B0609000000000000" pitchFamily="49" charset="-128"/>
              </a:rPr>
              <a:t>になります。</a:t>
            </a:r>
            <a:endParaRPr kumimoji="1" lang="en-US" altLang="ja-JP" sz="2400" b="0" dirty="0" smtClean="0">
              <a:latin typeface="FG角ｺﾞｼｯｸ体Ca-M" panose="020B0609000000000000" pitchFamily="49" charset="-128"/>
              <a:ea typeface="FG角ｺﾞｼｯｸ体Ca-M" panose="020B0609000000000000" pitchFamily="49" charset="-128"/>
            </a:endParaRPr>
          </a:p>
          <a:p>
            <a:r>
              <a:rPr lang="ja-JP" altLang="en-US" sz="2400" b="0" dirty="0">
                <a:latin typeface="FG角ｺﾞｼｯｸ体Ca-M" panose="020B0609000000000000" pitchFamily="49" charset="-128"/>
                <a:ea typeface="FG角ｺﾞｼｯｸ体Ca-M" panose="020B0609000000000000" pitchFamily="49" charset="-128"/>
              </a:rPr>
              <a:t>　</a:t>
            </a:r>
            <a:r>
              <a:rPr lang="ja-JP" altLang="en-US" sz="2400" b="0" dirty="0" smtClean="0">
                <a:latin typeface="FG角ｺﾞｼｯｸ体Ca-M" panose="020B0609000000000000" pitchFamily="49" charset="-128"/>
                <a:ea typeface="FG角ｺﾞｼｯｸ体Ca-M" panose="020B0609000000000000" pitchFamily="49" charset="-128"/>
              </a:rPr>
              <a:t>　</a:t>
            </a:r>
            <a:r>
              <a:rPr lang="ja-JP" altLang="en-US" sz="2400" dirty="0" smtClean="0">
                <a:solidFill>
                  <a:srgbClr val="0000CC"/>
                </a:solidFill>
                <a:latin typeface="FG角ｺﾞｼｯｸ体Ca-M" panose="020B0609000000000000" pitchFamily="49" charset="-128"/>
                <a:ea typeface="FG角ｺﾞｼｯｸ体Ca-M" panose="020B0609000000000000" pitchFamily="49" charset="-128"/>
              </a:rPr>
              <a:t>選挙で投票する場所</a:t>
            </a:r>
            <a:r>
              <a:rPr lang="ja-JP" altLang="en-US" sz="2400" b="0" dirty="0" smtClean="0">
                <a:latin typeface="FG角ｺﾞｼｯｸ体Ca-M" panose="020B0609000000000000" pitchFamily="49" charset="-128"/>
                <a:ea typeface="FG角ｺﾞｼｯｸ体Ca-M" panose="020B0609000000000000" pitchFamily="49" charset="-128"/>
              </a:rPr>
              <a:t>は、原則として</a:t>
            </a:r>
            <a:r>
              <a:rPr lang="ja-JP" altLang="en-US" sz="2400" dirty="0" smtClean="0">
                <a:solidFill>
                  <a:srgbClr val="0000CC"/>
                </a:solidFill>
                <a:latin typeface="FG角ｺﾞｼｯｸ体Ca-M" panose="020B0609000000000000" pitchFamily="49" charset="-128"/>
                <a:ea typeface="FG角ｺﾞｼｯｸ体Ca-M" panose="020B0609000000000000" pitchFamily="49" charset="-128"/>
              </a:rPr>
              <a:t>住民票のある市区町村</a:t>
            </a:r>
            <a:r>
              <a:rPr lang="ja-JP" altLang="en-US" sz="2400" b="0" dirty="0" smtClean="0">
                <a:latin typeface="FG角ｺﾞｼｯｸ体Ca-M" panose="020B0609000000000000" pitchFamily="49" charset="-128"/>
                <a:ea typeface="FG角ｺﾞｼｯｸ体Ca-M" panose="020B0609000000000000" pitchFamily="49" charset="-128"/>
              </a:rPr>
              <a:t>です。異なる市区町村へ引っ越したが、住民票を移していない、又は住民票を移して</a:t>
            </a:r>
            <a:r>
              <a:rPr lang="en-US" altLang="ja-JP" sz="2400" b="0" dirty="0" smtClean="0">
                <a:latin typeface="FG角ｺﾞｼｯｸ体Ca-M" panose="020B0609000000000000" pitchFamily="49" charset="-128"/>
                <a:ea typeface="FG角ｺﾞｼｯｸ体Ca-M" panose="020B0609000000000000" pitchFamily="49" charset="-128"/>
              </a:rPr>
              <a:t>3</a:t>
            </a:r>
            <a:r>
              <a:rPr lang="ja-JP" altLang="en-US" sz="2400" b="0" dirty="0" smtClean="0">
                <a:latin typeface="FG角ｺﾞｼｯｸ体Ca-M" panose="020B0609000000000000" pitchFamily="49" charset="-128"/>
                <a:ea typeface="FG角ｺﾞｼｯｸ体Ca-M" panose="020B0609000000000000" pitchFamily="49" charset="-128"/>
              </a:rPr>
              <a:t>か月以上経過していない場合、</a:t>
            </a:r>
            <a:r>
              <a:rPr lang="ja-JP" altLang="en-US" sz="2400" dirty="0" smtClean="0">
                <a:solidFill>
                  <a:srgbClr val="FF0000"/>
                </a:solidFill>
                <a:latin typeface="FG角ｺﾞｼｯｸ体Ca-M" panose="020B0609000000000000" pitchFamily="49" charset="-128"/>
                <a:ea typeface="FG角ｺﾞｼｯｸ体Ca-M" panose="020B0609000000000000" pitchFamily="49" charset="-128"/>
              </a:rPr>
              <a:t>新しい住所地で投票できません。</a:t>
            </a:r>
            <a:endParaRPr lang="en-US" altLang="ja-JP" sz="2400" dirty="0" smtClean="0">
              <a:solidFill>
                <a:srgbClr val="FF0000"/>
              </a:solidFill>
              <a:latin typeface="FG角ｺﾞｼｯｸ体Ca-M" panose="020B0609000000000000" pitchFamily="49" charset="-128"/>
              <a:ea typeface="FG角ｺﾞｼｯｸ体Ca-M" panose="020B0609000000000000" pitchFamily="49" charset="-128"/>
            </a:endParaRPr>
          </a:p>
          <a:p>
            <a:r>
              <a:rPr kumimoji="1" lang="ja-JP" altLang="en-US" sz="2400" b="0" dirty="0">
                <a:latin typeface="FG角ｺﾞｼｯｸ体Ca-M" panose="020B0609000000000000" pitchFamily="49" charset="-128"/>
                <a:ea typeface="FG角ｺﾞｼｯｸ体Ca-M" panose="020B0609000000000000" pitchFamily="49" charset="-128"/>
              </a:rPr>
              <a:t>　</a:t>
            </a:r>
            <a:r>
              <a:rPr kumimoji="1" lang="ja-JP" altLang="en-US" sz="2400" b="0" dirty="0" smtClean="0">
                <a:latin typeface="FG角ｺﾞｼｯｸ体Ca-M" panose="020B0609000000000000" pitchFamily="49" charset="-128"/>
                <a:ea typeface="FG角ｺﾞｼｯｸ体Ca-M" panose="020B0609000000000000" pitchFamily="49" charset="-128"/>
              </a:rPr>
              <a:t>　また、</a:t>
            </a:r>
            <a:r>
              <a:rPr kumimoji="1" lang="ja-JP" altLang="en-US" sz="2400" dirty="0" smtClean="0">
                <a:latin typeface="FG角ｺﾞｼｯｸ体Ca-M" panose="020B0609000000000000" pitchFamily="49" charset="-128"/>
                <a:ea typeface="FG角ｺﾞｼｯｸ体Ca-M" panose="020B0609000000000000" pitchFamily="49" charset="-128"/>
              </a:rPr>
              <a:t>住民票</a:t>
            </a:r>
            <a:r>
              <a:rPr kumimoji="1" lang="ja-JP" altLang="en-US" sz="2400" b="0" dirty="0" smtClean="0">
                <a:latin typeface="FG角ｺﾞｼｯｸ体Ca-M" panose="020B0609000000000000" pitchFamily="49" charset="-128"/>
                <a:ea typeface="FG角ｺﾞｼｯｸ体Ca-M" panose="020B0609000000000000" pitchFamily="49" charset="-128"/>
              </a:rPr>
              <a:t>は様々な行政サービスにもつながる大切な情報なので必ず移しましょう。</a:t>
            </a:r>
            <a:endParaRPr kumimoji="1" lang="ja-JP" altLang="en-US" sz="2400" b="0" dirty="0">
              <a:latin typeface="FG角ｺﾞｼｯｸ体Ca-M" panose="020B0609000000000000" pitchFamily="49" charset="-128"/>
              <a:ea typeface="FG角ｺﾞｼｯｸ体Ca-M" panose="020B0609000000000000" pitchFamily="49"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3273" y="4652238"/>
            <a:ext cx="2314141" cy="2233146"/>
          </a:xfrm>
          <a:prstGeom prst="rect">
            <a:avLst/>
          </a:prstGeom>
        </p:spPr>
      </p:pic>
    </p:spTree>
    <p:extLst>
      <p:ext uri="{BB962C8B-B14F-4D97-AF65-F5344CB8AC3E}">
        <p14:creationId xmlns:p14="http://schemas.microsoft.com/office/powerpoint/2010/main" val="4466214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第９問</a:t>
            </a:r>
            <a:endParaRPr kumimoji="1" lang="ja-JP" altLang="en-US" sz="3200" dirty="0"/>
          </a:p>
        </p:txBody>
      </p:sp>
      <p:sp>
        <p:nvSpPr>
          <p:cNvPr id="3" name="コンテンツ プレースホルダー 2"/>
          <p:cNvSpPr>
            <a:spLocks noGrp="1"/>
          </p:cNvSpPr>
          <p:nvPr>
            <p:ph idx="1"/>
          </p:nvPr>
        </p:nvSpPr>
        <p:spPr>
          <a:xfrm>
            <a:off x="822960" y="1100627"/>
            <a:ext cx="7520940" cy="3744000"/>
          </a:xfrm>
        </p:spPr>
        <p:txBody>
          <a:bodyPr anchor="ctr">
            <a:normAutofit/>
          </a:bodyPr>
          <a:lstStyle/>
          <a:p>
            <a:r>
              <a:rPr kumimoji="1" lang="ja-JP" altLang="en-US" sz="4000" dirty="0" smtClean="0"/>
              <a:t>　大学の夏季休暇中は、実家に帰って親孝行する予定だが、</a:t>
            </a:r>
            <a:endParaRPr lang="en-US" altLang="ja-JP" sz="4000" dirty="0" smtClean="0"/>
          </a:p>
          <a:p>
            <a:r>
              <a:rPr lang="ja-JP" altLang="en-US" sz="4000" dirty="0"/>
              <a:t>　</a:t>
            </a:r>
            <a:r>
              <a:rPr lang="ja-JP" altLang="en-US" sz="4000" dirty="0" smtClean="0"/>
              <a:t>ちょうどその帰省中に選挙があるので、今回は投票に行くのをあきらめるしかない。</a:t>
            </a:r>
            <a:endParaRPr kumimoji="1" lang="ja-JP" altLang="en-US" sz="4000" dirty="0"/>
          </a:p>
        </p:txBody>
      </p:sp>
    </p:spTree>
    <p:extLst>
      <p:ext uri="{BB962C8B-B14F-4D97-AF65-F5344CB8AC3E}">
        <p14:creationId xmlns:p14="http://schemas.microsoft.com/office/powerpoint/2010/main" val="3593758671"/>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a:t>正解</a:t>
            </a:r>
            <a:r>
              <a:rPr lang="ja-JP" altLang="en-US" sz="3600" dirty="0" smtClean="0"/>
              <a:t>は「</a:t>
            </a:r>
            <a:r>
              <a:rPr lang="en-US" altLang="ja-JP" sz="3600" dirty="0">
                <a:solidFill>
                  <a:srgbClr val="FF0000"/>
                </a:solidFill>
              </a:rPr>
              <a:t>×</a:t>
            </a:r>
            <a:r>
              <a:rPr lang="ja-JP" altLang="en-US" sz="3600" dirty="0" smtClean="0"/>
              <a:t>」</a:t>
            </a:r>
            <a:endParaRPr kumimoji="1" lang="ja-JP" altLang="en-US" sz="3600" dirty="0"/>
          </a:p>
        </p:txBody>
      </p:sp>
      <p:sp>
        <p:nvSpPr>
          <p:cNvPr id="3" name="コンテンツ プレースホルダー 2"/>
          <p:cNvSpPr>
            <a:spLocks noGrp="1"/>
          </p:cNvSpPr>
          <p:nvPr>
            <p:ph idx="1"/>
          </p:nvPr>
        </p:nvSpPr>
        <p:spPr>
          <a:xfrm>
            <a:off x="612000" y="1100627"/>
            <a:ext cx="7920000" cy="3960000"/>
          </a:xfrm>
        </p:spPr>
        <p:txBody>
          <a:bodyPr anchor="ctr">
            <a:normAutofit/>
          </a:bodyPr>
          <a:lstStyle/>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あきらめないでください。滞在先や出張先など選挙人名簿に登録のある市区町村（名簿登録地）以外の市区町村でも投票する方法があります。</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a:t>
            </a:r>
            <a:r>
              <a:rPr lang="ja-JP" altLang="en-US" sz="2400" dirty="0" smtClean="0">
                <a:solidFill>
                  <a:srgbClr val="FF0000"/>
                </a:solidFill>
                <a:latin typeface="FG角ｺﾞｼｯｸ体Ca-M" panose="020B0609000000000000" pitchFamily="49" charset="-128"/>
                <a:ea typeface="FG角ｺﾞｼｯｸ体Ca-M" panose="020B0609000000000000" pitchFamily="49" charset="-128"/>
              </a:rPr>
              <a:t>「不在者投票」</a:t>
            </a:r>
            <a:r>
              <a:rPr lang="ja-JP" altLang="en-US" sz="2400" dirty="0" smtClean="0">
                <a:latin typeface="FG角ｺﾞｼｯｸ体Ca-M" panose="020B0609000000000000" pitchFamily="49" charset="-128"/>
                <a:ea typeface="FG角ｺﾞｼｯｸ体Ca-M" panose="020B0609000000000000" pitchFamily="49" charset="-128"/>
              </a:rPr>
              <a:t>といい、名簿登録地の選挙管理委員会から投票用紙等を滞在先へ請求し、滞在先の選挙管理委員会等で投票ができます。</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投票用紙等の請求の手続きは直接又は郵送等の方法で行わなければならないので、利用する場合は余裕をもって行いましょう。</a:t>
            </a:r>
            <a:endParaRPr lang="en-US" altLang="ja-JP" sz="2400" dirty="0" smtClean="0">
              <a:latin typeface="FG角ｺﾞｼｯｸ体Ca-M" panose="020B0609000000000000" pitchFamily="49" charset="-128"/>
              <a:ea typeface="FG角ｺﾞｼｯｸ体Ca-M" panose="020B0609000000000000" pitchFamily="49"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4657783"/>
            <a:ext cx="1981890" cy="2196000"/>
          </a:xfrm>
          <a:prstGeom prst="rect">
            <a:avLst/>
          </a:prstGeom>
        </p:spPr>
      </p:pic>
      <p:sp>
        <p:nvSpPr>
          <p:cNvPr id="6" name="コンテンツ プレースホルダー 2"/>
          <p:cNvSpPr txBox="1">
            <a:spLocks/>
          </p:cNvSpPr>
          <p:nvPr/>
        </p:nvSpPr>
        <p:spPr>
          <a:xfrm>
            <a:off x="765194" y="5229200"/>
            <a:ext cx="7920000" cy="1511728"/>
          </a:xfrm>
          <a:prstGeom prst="rect">
            <a:avLst/>
          </a:prstGeom>
        </p:spPr>
        <p:txBody>
          <a:bodyPr vert="horz" lIns="91440" tIns="45720" rIns="91440" bIns="45720" rtlCol="0" anchor="ctr">
            <a:normAutofit/>
          </a:bodyPr>
          <a:lstStyle>
            <a:lvl1pPr marL="342900" indent="-342900" algn="l" defTabSz="914400" rtl="0" eaLnBrk="1" latinLnBrk="0" hangingPunct="1">
              <a:spcBef>
                <a:spcPts val="800"/>
              </a:spcBef>
              <a:buFont typeface="Arial" pitchFamily="34" charset="0"/>
              <a:buNone/>
              <a:defRPr kumimoji="1"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9pPr>
          </a:lstStyle>
          <a:p>
            <a:endParaRPr lang="en-US" altLang="ja-JP" sz="1800" dirty="0" smtClean="0">
              <a:latin typeface="FG角ｺﾞｼｯｸ体Ca-M" panose="020B0609000000000000" pitchFamily="49" charset="-128"/>
              <a:ea typeface="FG角ｺﾞｼｯｸ体Ca-M" panose="020B0609000000000000" pitchFamily="49" charset="-128"/>
            </a:endParaRPr>
          </a:p>
        </p:txBody>
      </p:sp>
      <p:sp>
        <p:nvSpPr>
          <p:cNvPr id="4" name="正方形/長方形 3"/>
          <p:cNvSpPr/>
          <p:nvPr/>
        </p:nvSpPr>
        <p:spPr>
          <a:xfrm>
            <a:off x="971600" y="5229200"/>
            <a:ext cx="6607569" cy="369332"/>
          </a:xfrm>
          <a:prstGeom prst="rect">
            <a:avLst/>
          </a:prstGeom>
        </p:spPr>
        <p:txBody>
          <a:bodyPr wrap="square">
            <a:spAutoFit/>
          </a:bodyPr>
          <a:lstStyle/>
          <a:p>
            <a:pPr lvl="0"/>
            <a:r>
              <a:rPr lang="en-US" altLang="ja-JP" dirty="0">
                <a:solidFill>
                  <a:prstClr val="black"/>
                </a:solidFill>
                <a:latin typeface="FG角ｺﾞｼｯｸ体Ca-M" panose="020B0609000000000000" pitchFamily="49" charset="-128"/>
                <a:ea typeface="FG角ｺﾞｼｯｸ体Ca-M" panose="020B0609000000000000" pitchFamily="49" charset="-128"/>
              </a:rPr>
              <a:t>※</a:t>
            </a:r>
            <a:r>
              <a:rPr lang="ja-JP" altLang="en-US" dirty="0">
                <a:solidFill>
                  <a:prstClr val="black"/>
                </a:solidFill>
                <a:latin typeface="FG角ｺﾞｼｯｸ体Ca-M" panose="020B0609000000000000" pitchFamily="49" charset="-128"/>
                <a:ea typeface="FG角ｺﾞｼｯｸ体Ca-M" panose="020B0609000000000000" pitchFamily="49" charset="-128"/>
              </a:rPr>
              <a:t>オンラインの請求に関しては</a:t>
            </a:r>
            <a:r>
              <a:rPr lang="ja-JP" altLang="en-US" dirty="0" smtClean="0">
                <a:solidFill>
                  <a:prstClr val="black"/>
                </a:solidFill>
                <a:latin typeface="FG角ｺﾞｼｯｸ体Ca-M" panose="020B0609000000000000" pitchFamily="49" charset="-128"/>
                <a:ea typeface="FG角ｺﾞｼｯｸ体Ca-M" panose="020B0609000000000000" pitchFamily="49" charset="-128"/>
              </a:rPr>
              <a:t>、松戸市</a:t>
            </a:r>
            <a:r>
              <a:rPr lang="ja-JP" altLang="en-US" dirty="0">
                <a:solidFill>
                  <a:prstClr val="black"/>
                </a:solidFill>
                <a:latin typeface="FG角ｺﾞｼｯｸ体Ca-M" panose="020B0609000000000000" pitchFamily="49" charset="-128"/>
                <a:ea typeface="FG角ｺﾞｼｯｸ体Ca-M" panose="020B0609000000000000" pitchFamily="49" charset="-128"/>
              </a:rPr>
              <a:t>は現在準備中です。</a:t>
            </a:r>
            <a:endParaRPr lang="en-US" altLang="ja-JP" dirty="0">
              <a:solidFill>
                <a:prstClr val="black"/>
              </a:solidFill>
              <a:latin typeface="FG角ｺﾞｼｯｸ体Ca-M" panose="020B0609000000000000" pitchFamily="49" charset="-128"/>
              <a:ea typeface="FG角ｺﾞｼｯｸ体Ca-M" panose="020B0609000000000000" pitchFamily="49" charset="-128"/>
            </a:endParaRPr>
          </a:p>
        </p:txBody>
      </p:sp>
    </p:spTree>
    <p:extLst>
      <p:ext uri="{BB962C8B-B14F-4D97-AF65-F5344CB8AC3E}">
        <p14:creationId xmlns:p14="http://schemas.microsoft.com/office/powerpoint/2010/main" val="12054361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第１０問</a:t>
            </a:r>
            <a:endParaRPr kumimoji="1" lang="ja-JP" altLang="en-US" sz="3200" dirty="0"/>
          </a:p>
        </p:txBody>
      </p:sp>
      <p:sp>
        <p:nvSpPr>
          <p:cNvPr id="3" name="コンテンツ プレースホルダー 2"/>
          <p:cNvSpPr>
            <a:spLocks noGrp="1"/>
          </p:cNvSpPr>
          <p:nvPr>
            <p:ph idx="1"/>
          </p:nvPr>
        </p:nvSpPr>
        <p:spPr>
          <a:xfrm>
            <a:off x="822960" y="1100627"/>
            <a:ext cx="7520940" cy="3744000"/>
          </a:xfrm>
        </p:spPr>
        <p:txBody>
          <a:bodyPr anchor="ctr">
            <a:normAutofit/>
          </a:bodyPr>
          <a:lstStyle/>
          <a:p>
            <a:r>
              <a:rPr kumimoji="1" lang="ja-JP" altLang="en-US" sz="4000" dirty="0" smtClean="0"/>
              <a:t>　来週の日曜日に選挙があるのに両足を骨折して入院中。</a:t>
            </a:r>
            <a:endParaRPr kumimoji="1" lang="en-US" altLang="ja-JP" sz="4000" dirty="0" smtClean="0"/>
          </a:p>
          <a:p>
            <a:r>
              <a:rPr lang="ja-JP" altLang="en-US" sz="4000" dirty="0"/>
              <a:t>　</a:t>
            </a:r>
            <a:r>
              <a:rPr lang="ja-JP" altLang="en-US" sz="4000" dirty="0" smtClean="0"/>
              <a:t>さすがに病院の外に出られないので今回はあきらめるしかない。</a:t>
            </a:r>
            <a:endParaRPr lang="en-US" altLang="ja-JP" sz="4000" dirty="0" smtClean="0"/>
          </a:p>
        </p:txBody>
      </p:sp>
    </p:spTree>
    <p:extLst>
      <p:ext uri="{BB962C8B-B14F-4D97-AF65-F5344CB8AC3E}">
        <p14:creationId xmlns:p14="http://schemas.microsoft.com/office/powerpoint/2010/main" val="3869070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a:t>正解</a:t>
            </a:r>
            <a:r>
              <a:rPr lang="ja-JP" altLang="en-US" sz="3600" dirty="0" smtClean="0"/>
              <a:t>は「</a:t>
            </a:r>
            <a:r>
              <a:rPr lang="en-US" altLang="ja-JP" sz="3600" dirty="0">
                <a:solidFill>
                  <a:srgbClr val="FF0000"/>
                </a:solidFill>
              </a:rPr>
              <a:t>×</a:t>
            </a:r>
            <a:r>
              <a:rPr lang="ja-JP" altLang="en-US" sz="3600" dirty="0" smtClean="0"/>
              <a:t>」</a:t>
            </a:r>
            <a:endParaRPr kumimoji="1" lang="ja-JP" altLang="en-US" sz="3600" dirty="0"/>
          </a:p>
        </p:txBody>
      </p:sp>
      <p:sp>
        <p:nvSpPr>
          <p:cNvPr id="3" name="コンテンツ プレースホルダー 2"/>
          <p:cNvSpPr>
            <a:spLocks noGrp="1"/>
          </p:cNvSpPr>
          <p:nvPr>
            <p:ph idx="1"/>
          </p:nvPr>
        </p:nvSpPr>
        <p:spPr>
          <a:xfrm>
            <a:off x="612000" y="1100627"/>
            <a:ext cx="7920000" cy="3636000"/>
          </a:xfrm>
        </p:spPr>
        <p:txBody>
          <a:bodyPr anchor="ctr">
            <a:normAutofit/>
          </a:bodyPr>
          <a:lstStyle/>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あきらめないでください。施設によっては病院のなかでも投票ができます。</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病院や老人ホーム等の施設のうち、不在者投票ができる施設として都道府県選挙管理委員会に指定されている施設に入院・入所中の場合は、その施設内において投票することができます。</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不在者投票ができる施設かどうかは直接病院等に確認するか、選挙管理委員会へ問い合わせましょう。</a:t>
            </a:r>
            <a:endParaRPr lang="en-US" altLang="ja-JP" sz="2400" dirty="0" smtClean="0">
              <a:latin typeface="FG角ｺﾞｼｯｸ体Ca-M" panose="020B0609000000000000" pitchFamily="49" charset="-128"/>
              <a:ea typeface="FG角ｺﾞｼｯｸ体Ca-M" panose="020B0609000000000000" pitchFamily="49" charset="-128"/>
            </a:endParaRPr>
          </a:p>
        </p:txBody>
      </p:sp>
      <p:pic>
        <p:nvPicPr>
          <p:cNvPr id="5" name="図 4" descr="http://2.bp.blogspot.com/-CcPxqR5ZwmU/U0pTZFbJGMI/AAAAAAAAfKA/fizLuwMlaH4/s800/tatemono_kaigo_shisets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23527" y="4797152"/>
            <a:ext cx="2476855"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31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第１１問</a:t>
            </a:r>
            <a:endParaRPr kumimoji="1" lang="ja-JP" altLang="en-US" sz="3200" dirty="0"/>
          </a:p>
        </p:txBody>
      </p:sp>
      <p:sp>
        <p:nvSpPr>
          <p:cNvPr id="3" name="コンテンツ プレースホルダー 2"/>
          <p:cNvSpPr>
            <a:spLocks noGrp="1"/>
          </p:cNvSpPr>
          <p:nvPr>
            <p:ph idx="1"/>
          </p:nvPr>
        </p:nvSpPr>
        <p:spPr>
          <a:xfrm>
            <a:off x="822960" y="1100627"/>
            <a:ext cx="7520940" cy="3744000"/>
          </a:xfrm>
        </p:spPr>
        <p:txBody>
          <a:bodyPr anchor="ctr">
            <a:normAutofit/>
          </a:bodyPr>
          <a:lstStyle/>
          <a:p>
            <a:r>
              <a:rPr kumimoji="1" lang="ja-JP" altLang="en-US" sz="4000" dirty="0" smtClean="0"/>
              <a:t>　</a:t>
            </a:r>
            <a:r>
              <a:rPr lang="ja-JP" altLang="en-US" sz="4000" dirty="0"/>
              <a:t>身体</a:t>
            </a:r>
            <a:r>
              <a:rPr kumimoji="1" lang="ja-JP" altLang="en-US" sz="4000" dirty="0" smtClean="0"/>
              <a:t>が不自由で外出が困難な方などのために、自宅に居ながら郵便で投票する方法がある。</a:t>
            </a:r>
            <a:endParaRPr kumimoji="1" lang="ja-JP" altLang="en-US" sz="4000" dirty="0"/>
          </a:p>
        </p:txBody>
      </p:sp>
    </p:spTree>
    <p:extLst>
      <p:ext uri="{BB962C8B-B14F-4D97-AF65-F5344CB8AC3E}">
        <p14:creationId xmlns:p14="http://schemas.microsoft.com/office/powerpoint/2010/main" val="33134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a:t>正解</a:t>
            </a:r>
            <a:r>
              <a:rPr lang="ja-JP" altLang="en-US" sz="3600" dirty="0" smtClean="0"/>
              <a:t>は「</a:t>
            </a:r>
            <a:r>
              <a:rPr lang="ja-JP" altLang="en-US" sz="3600" dirty="0" smtClean="0">
                <a:solidFill>
                  <a:srgbClr val="0000CC"/>
                </a:solidFill>
              </a:rPr>
              <a:t>○</a:t>
            </a:r>
            <a:r>
              <a:rPr lang="ja-JP" altLang="en-US" sz="3600" dirty="0" smtClean="0"/>
              <a:t>」</a:t>
            </a:r>
            <a:endParaRPr kumimoji="1" lang="ja-JP" altLang="en-US" sz="3600" dirty="0"/>
          </a:p>
        </p:txBody>
      </p:sp>
      <p:sp>
        <p:nvSpPr>
          <p:cNvPr id="3" name="コンテンツ プレースホルダー 2"/>
          <p:cNvSpPr>
            <a:spLocks noGrp="1"/>
          </p:cNvSpPr>
          <p:nvPr>
            <p:ph idx="1"/>
          </p:nvPr>
        </p:nvSpPr>
        <p:spPr>
          <a:xfrm>
            <a:off x="612000" y="1100628"/>
            <a:ext cx="7920000" cy="3960000"/>
          </a:xfrm>
        </p:spPr>
        <p:txBody>
          <a:bodyPr anchor="ctr">
            <a:normAutofit/>
          </a:bodyPr>
          <a:lstStyle/>
          <a:p>
            <a:r>
              <a:rPr lang="ja-JP" altLang="en-US" sz="2400" dirty="0">
                <a:latin typeface="FG角ｺﾞｼｯｸ体Ca-M" panose="020B0609000000000000" pitchFamily="49" charset="-128"/>
                <a:ea typeface="FG角ｺﾞｼｯｸ体Ca-M" panose="020B0609000000000000" pitchFamily="49" charset="-128"/>
              </a:rPr>
              <a:t>　　身体に重度の障がいのある方</a:t>
            </a:r>
            <a:r>
              <a:rPr lang="ja-JP" altLang="en-US" sz="2400" dirty="0" smtClean="0">
                <a:latin typeface="FG角ｺﾞｼｯｸ体Ca-M" panose="020B0609000000000000" pitchFamily="49" charset="-128"/>
                <a:ea typeface="FG角ｺﾞｼｯｸ体Ca-M" panose="020B0609000000000000" pitchFamily="49" charset="-128"/>
              </a:rPr>
              <a:t>などのために、自宅</a:t>
            </a:r>
            <a:r>
              <a:rPr lang="ja-JP" altLang="en-US" sz="2400" dirty="0">
                <a:latin typeface="FG角ｺﾞｼｯｸ体Ca-M" panose="020B0609000000000000" pitchFamily="49" charset="-128"/>
                <a:ea typeface="FG角ｺﾞｼｯｸ体Ca-M" panose="020B0609000000000000" pitchFamily="49" charset="-128"/>
              </a:rPr>
              <a:t>等の現在いる場所で投票することができる</a:t>
            </a:r>
            <a:r>
              <a:rPr lang="ja-JP" altLang="en-US" sz="2400" dirty="0">
                <a:solidFill>
                  <a:srgbClr val="FF0000"/>
                </a:solidFill>
                <a:latin typeface="FG角ｺﾞｼｯｸ体Ca-M" panose="020B0609000000000000" pitchFamily="49" charset="-128"/>
                <a:ea typeface="FG角ｺﾞｼｯｸ体Ca-M" panose="020B0609000000000000" pitchFamily="49" charset="-128"/>
              </a:rPr>
              <a:t>「郵便投票」制度</a:t>
            </a:r>
            <a:r>
              <a:rPr lang="ja-JP" altLang="en-US" sz="2400" dirty="0">
                <a:latin typeface="FG角ｺﾞｼｯｸ体Ca-M" panose="020B0609000000000000" pitchFamily="49" charset="-128"/>
                <a:ea typeface="FG角ｺﾞｼｯｸ体Ca-M" panose="020B0609000000000000" pitchFamily="49" charset="-128"/>
              </a:rPr>
              <a:t>があります</a:t>
            </a:r>
            <a:r>
              <a:rPr lang="ja-JP" altLang="en-US" sz="2400" dirty="0" smtClean="0">
                <a:latin typeface="FG角ｺﾞｼｯｸ体Ca-M" panose="020B0609000000000000" pitchFamily="49" charset="-128"/>
                <a:ea typeface="FG角ｺﾞｼｯｸ体Ca-M" panose="020B0609000000000000" pitchFamily="49" charset="-128"/>
              </a:rPr>
              <a:t>。これも不在者投票のひとつです。</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利用</a:t>
            </a:r>
            <a:r>
              <a:rPr lang="ja-JP" altLang="en-US" sz="2400" dirty="0">
                <a:latin typeface="FG角ｺﾞｼｯｸ体Ca-M" panose="020B0609000000000000" pitchFamily="49" charset="-128"/>
                <a:ea typeface="FG角ｺﾞｼｯｸ体Ca-M" panose="020B0609000000000000" pitchFamily="49" charset="-128"/>
              </a:rPr>
              <a:t>には一定の資格</a:t>
            </a:r>
            <a:r>
              <a:rPr lang="ja-JP" altLang="en-US" sz="2400" dirty="0" smtClean="0">
                <a:latin typeface="FG角ｺﾞｼｯｸ体Ca-M" panose="020B0609000000000000" pitchFamily="49" charset="-128"/>
                <a:ea typeface="FG角ｺﾞｼｯｸ体Ca-M" panose="020B0609000000000000" pitchFamily="49" charset="-128"/>
              </a:rPr>
              <a:t>要件</a:t>
            </a:r>
            <a:r>
              <a:rPr lang="en-US" altLang="ja-JP" sz="1800" dirty="0" smtClean="0">
                <a:latin typeface="FG角ｺﾞｼｯｸ体Ca-M" panose="020B0609000000000000" pitchFamily="49" charset="-128"/>
                <a:ea typeface="FG角ｺﾞｼｯｸ体Ca-M" panose="020B0609000000000000" pitchFamily="49" charset="-128"/>
              </a:rPr>
              <a:t>※</a:t>
            </a:r>
            <a:r>
              <a:rPr lang="ja-JP" altLang="en-US" sz="2400" dirty="0" smtClean="0">
                <a:latin typeface="FG角ｺﾞｼｯｸ体Ca-M" panose="020B0609000000000000" pitchFamily="49" charset="-128"/>
                <a:ea typeface="FG角ｺﾞｼｯｸ体Ca-M" panose="020B0609000000000000" pitchFamily="49" charset="-128"/>
              </a:rPr>
              <a:t>が</a:t>
            </a:r>
            <a:r>
              <a:rPr lang="ja-JP" altLang="en-US" sz="2400" dirty="0">
                <a:latin typeface="FG角ｺﾞｼｯｸ体Ca-M" panose="020B0609000000000000" pitchFamily="49" charset="-128"/>
                <a:ea typeface="FG角ｺﾞｼｯｸ体Ca-M" panose="020B0609000000000000" pitchFamily="49" charset="-128"/>
              </a:rPr>
              <a:t>あり、あらかじめ「郵便等投票証明書」の交付を受けることが必要です</a:t>
            </a:r>
            <a:r>
              <a:rPr lang="ja-JP" altLang="en-US" sz="2400" dirty="0" smtClean="0">
                <a:latin typeface="FG角ｺﾞｼｯｸ体Ca-M" panose="020B0609000000000000" pitchFamily="49" charset="-128"/>
                <a:ea typeface="FG角ｺﾞｼｯｸ体Ca-M" panose="020B0609000000000000" pitchFamily="49" charset="-128"/>
              </a:rPr>
              <a:t>。</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交付</a:t>
            </a:r>
            <a:r>
              <a:rPr lang="ja-JP" altLang="en-US" sz="2400" dirty="0">
                <a:latin typeface="FG角ｺﾞｼｯｸ体Ca-M" panose="020B0609000000000000" pitchFamily="49" charset="-128"/>
                <a:ea typeface="FG角ｺﾞｼｯｸ体Ca-M" panose="020B0609000000000000" pitchFamily="49" charset="-128"/>
              </a:rPr>
              <a:t>申請は、選挙管理委員会事務局で受け付けています</a:t>
            </a:r>
            <a:r>
              <a:rPr lang="ja-JP" altLang="en-US" sz="2400" dirty="0" smtClean="0">
                <a:latin typeface="FG角ｺﾞｼｯｸ体Ca-M" panose="020B0609000000000000" pitchFamily="49" charset="-128"/>
                <a:ea typeface="FG角ｺﾞｼｯｸ体Ca-M" panose="020B0609000000000000" pitchFamily="49" charset="-128"/>
              </a:rPr>
              <a:t>。</a:t>
            </a:r>
            <a:endParaRPr lang="en-US" altLang="ja-JP" sz="2400" dirty="0" smtClean="0">
              <a:latin typeface="FG角ｺﾞｼｯｸ体Ca-M" panose="020B0609000000000000" pitchFamily="49" charset="-128"/>
              <a:ea typeface="FG角ｺﾞｼｯｸ体Ca-M" panose="020B0609000000000000" pitchFamily="49" charset="-128"/>
            </a:endParaRPr>
          </a:p>
        </p:txBody>
      </p:sp>
      <p:pic>
        <p:nvPicPr>
          <p:cNvPr id="4" name="図 3" descr="http://3.bp.blogspot.com/-hi6kVXqG800/Ur1HiwKpQxI/AAAAAAAAciM/TaZc7QHlbk4/s800/kaigo_wo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368077" y="4149080"/>
            <a:ext cx="2426055" cy="2618702"/>
          </a:xfrm>
          <a:prstGeom prst="rect">
            <a:avLst/>
          </a:prstGeom>
          <a:noFill/>
          <a:extLst>
            <a:ext uri="{909E8E84-426E-40DD-AFC4-6F175D3DCCD1}">
              <a14:hiddenFill xmlns:a14="http://schemas.microsoft.com/office/drawing/2010/main">
                <a:solidFill>
                  <a:srgbClr val="FFFFFF"/>
                </a:solidFill>
              </a14:hiddenFill>
            </a:ext>
          </a:extLst>
        </p:spPr>
      </p:pic>
      <p:sp>
        <p:nvSpPr>
          <p:cNvPr id="5" name="コンテンツ プレースホルダー 2"/>
          <p:cNvSpPr txBox="1">
            <a:spLocks/>
          </p:cNvSpPr>
          <p:nvPr/>
        </p:nvSpPr>
        <p:spPr>
          <a:xfrm>
            <a:off x="683568" y="5459037"/>
            <a:ext cx="5684509" cy="1080120"/>
          </a:xfrm>
          <a:prstGeom prst="rect">
            <a:avLst/>
          </a:prstGeom>
        </p:spPr>
        <p:txBody>
          <a:bodyPr vert="horz" lIns="91440" tIns="45720" rIns="91440" bIns="45720" rtlCol="0" anchor="t">
            <a:normAutofit/>
          </a:bodyPr>
          <a:lstStyle>
            <a:lvl1pPr marL="342900" indent="-342900" algn="l" defTabSz="914400" rtl="0" eaLnBrk="1" latinLnBrk="0" hangingPunct="1">
              <a:spcBef>
                <a:spcPts val="800"/>
              </a:spcBef>
              <a:buFont typeface="Arial" pitchFamily="34" charset="0"/>
              <a:buNone/>
              <a:defRPr kumimoji="1"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9pPr>
          </a:lstStyle>
          <a:p>
            <a:r>
              <a:rPr lang="ja-JP" altLang="en-US" sz="1800" dirty="0" smtClean="0">
                <a:latin typeface="FG角ｺﾞｼｯｸ体Ca-M" panose="020B0609000000000000" pitchFamily="49" charset="-128"/>
                <a:ea typeface="FG角ｺﾞｼｯｸ体Ca-M" panose="020B0609000000000000" pitchFamily="49" charset="-128"/>
              </a:rPr>
              <a:t>　</a:t>
            </a:r>
            <a:r>
              <a:rPr lang="en-US" altLang="ja-JP" sz="1800" dirty="0" smtClean="0">
                <a:latin typeface="FG角ｺﾞｼｯｸ体Ca-M" panose="020B0609000000000000" pitchFamily="49" charset="-128"/>
                <a:ea typeface="FG角ｺﾞｼｯｸ体Ca-M" panose="020B0609000000000000" pitchFamily="49" charset="-128"/>
              </a:rPr>
              <a:t>※</a:t>
            </a:r>
            <a:r>
              <a:rPr lang="ja-JP" altLang="en-US" sz="1800" dirty="0" smtClean="0">
                <a:latin typeface="FG角ｺﾞｼｯｸ体Ca-M" panose="020B0609000000000000" pitchFamily="49" charset="-128"/>
                <a:ea typeface="FG角ｺﾞｼｯｸ体Ca-M" panose="020B0609000000000000" pitchFamily="49" charset="-128"/>
              </a:rPr>
              <a:t>郵便等による不在者投票の対象者は、選挙管理委員会へお問合せいただくか、市ホームページ「不在者投票」をご覧ください。</a:t>
            </a:r>
            <a:endParaRPr lang="en-US" altLang="ja-JP" sz="1800" dirty="0" smtClean="0">
              <a:latin typeface="FG角ｺﾞｼｯｸ体Ca-M" panose="020B0609000000000000" pitchFamily="49" charset="-128"/>
              <a:ea typeface="FG角ｺﾞｼｯｸ体Ca-M" panose="020B0609000000000000" pitchFamily="49" charset="-128"/>
            </a:endParaRPr>
          </a:p>
        </p:txBody>
      </p:sp>
    </p:spTree>
    <p:extLst>
      <p:ext uri="{BB962C8B-B14F-4D97-AF65-F5344CB8AC3E}">
        <p14:creationId xmlns:p14="http://schemas.microsoft.com/office/powerpoint/2010/main" val="366881454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第１２問</a:t>
            </a:r>
            <a:endParaRPr kumimoji="1" lang="ja-JP" altLang="en-US" sz="3200" dirty="0"/>
          </a:p>
        </p:txBody>
      </p:sp>
      <p:sp>
        <p:nvSpPr>
          <p:cNvPr id="3" name="コンテンツ プレースホルダー 2"/>
          <p:cNvSpPr>
            <a:spLocks noGrp="1"/>
          </p:cNvSpPr>
          <p:nvPr>
            <p:ph idx="1"/>
          </p:nvPr>
        </p:nvSpPr>
        <p:spPr>
          <a:xfrm>
            <a:off x="822960" y="1100627"/>
            <a:ext cx="7520940" cy="3744000"/>
          </a:xfrm>
        </p:spPr>
        <p:txBody>
          <a:bodyPr anchor="ctr">
            <a:normAutofit/>
          </a:bodyPr>
          <a:lstStyle/>
          <a:p>
            <a:r>
              <a:rPr kumimoji="1" lang="ja-JP" altLang="en-US" sz="4000" dirty="0" smtClean="0"/>
              <a:t>　インターネットでも投票できる。</a:t>
            </a:r>
            <a:endParaRPr kumimoji="1" lang="ja-JP" altLang="en-US" sz="4000" dirty="0"/>
          </a:p>
        </p:txBody>
      </p:sp>
    </p:spTree>
    <p:extLst>
      <p:ext uri="{BB962C8B-B14F-4D97-AF65-F5344CB8AC3E}">
        <p14:creationId xmlns:p14="http://schemas.microsoft.com/office/powerpoint/2010/main" val="13851718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a:t>正解</a:t>
            </a:r>
            <a:r>
              <a:rPr lang="ja-JP" altLang="en-US" sz="3600" dirty="0" smtClean="0"/>
              <a:t>は「</a:t>
            </a:r>
            <a:r>
              <a:rPr lang="en-US" altLang="ja-JP" sz="3600" dirty="0">
                <a:solidFill>
                  <a:srgbClr val="FF0000"/>
                </a:solidFill>
              </a:rPr>
              <a:t>×</a:t>
            </a:r>
            <a:r>
              <a:rPr lang="ja-JP" altLang="en-US" sz="3600" dirty="0" smtClean="0"/>
              <a:t>」</a:t>
            </a:r>
            <a:endParaRPr kumimoji="1" lang="ja-JP" altLang="en-US" sz="3600" dirty="0"/>
          </a:p>
        </p:txBody>
      </p:sp>
      <p:sp>
        <p:nvSpPr>
          <p:cNvPr id="3" name="コンテンツ プレースホルダー 2"/>
          <p:cNvSpPr>
            <a:spLocks noGrp="1"/>
          </p:cNvSpPr>
          <p:nvPr>
            <p:ph idx="1"/>
          </p:nvPr>
        </p:nvSpPr>
        <p:spPr>
          <a:xfrm>
            <a:off x="612000" y="1100627"/>
            <a:ext cx="7920000" cy="3960000"/>
          </a:xfrm>
        </p:spPr>
        <p:txBody>
          <a:bodyPr anchor="ctr">
            <a:normAutofit/>
          </a:bodyPr>
          <a:lstStyle/>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solidFill>
                  <a:srgbClr val="FF0000"/>
                </a:solidFill>
                <a:latin typeface="FG角ｺﾞｼｯｸ体Ca-M" panose="020B0609000000000000" pitchFamily="49" charset="-128"/>
                <a:ea typeface="FG角ｺﾞｼｯｸ体Ca-M" panose="020B0609000000000000" pitchFamily="49" charset="-128"/>
              </a:rPr>
              <a:t>現行法では、インターネットによる投票はできません。</a:t>
            </a:r>
            <a:endParaRPr lang="en-US" altLang="ja-JP" sz="2400" dirty="0" smtClean="0">
              <a:solidFill>
                <a:srgbClr val="FF0000"/>
              </a:solidFill>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平成</a:t>
            </a:r>
            <a:r>
              <a:rPr lang="en-US" altLang="ja-JP" sz="2400" dirty="0" smtClean="0">
                <a:latin typeface="FG角ｺﾞｼｯｸ体Ca-M" panose="020B0609000000000000" pitchFamily="49" charset="-128"/>
                <a:ea typeface="FG角ｺﾞｼｯｸ体Ca-M" panose="020B0609000000000000" pitchFamily="49" charset="-128"/>
              </a:rPr>
              <a:t>25</a:t>
            </a:r>
            <a:r>
              <a:rPr lang="ja-JP" altLang="en-US" sz="2400" dirty="0" smtClean="0">
                <a:latin typeface="FG角ｺﾞｼｯｸ体Ca-M" panose="020B0609000000000000" pitchFamily="49" charset="-128"/>
                <a:ea typeface="FG角ｺﾞｼｯｸ体Ca-M" panose="020B0609000000000000" pitchFamily="49" charset="-128"/>
              </a:rPr>
              <a:t>年に「インターネット選挙が解禁」されましたが、これは</a:t>
            </a:r>
            <a:r>
              <a:rPr lang="ja-JP" altLang="en-US" sz="2400" dirty="0">
                <a:latin typeface="FG角ｺﾞｼｯｸ体Ca-M" panose="020B0609000000000000" pitchFamily="49" charset="-128"/>
                <a:ea typeface="FG角ｺﾞｼｯｸ体Ca-M" panose="020B0609000000000000" pitchFamily="49" charset="-128"/>
              </a:rPr>
              <a:t>ウェブサイト</a:t>
            </a:r>
            <a:r>
              <a:rPr lang="ja-JP" altLang="en-US" sz="2400" dirty="0" smtClean="0">
                <a:latin typeface="FG角ｺﾞｼｯｸ体Ca-M" panose="020B0609000000000000" pitchFamily="49" charset="-128"/>
                <a:ea typeface="FG角ｺﾞｼｯｸ体Ca-M" panose="020B0609000000000000" pitchFamily="49" charset="-128"/>
              </a:rPr>
              <a:t>や電子メール等を使用した</a:t>
            </a:r>
            <a:r>
              <a:rPr lang="ja-JP" altLang="en-US" sz="2400" dirty="0" smtClean="0">
                <a:solidFill>
                  <a:srgbClr val="0000CC"/>
                </a:solidFill>
                <a:latin typeface="FG角ｺﾞｼｯｸ体Ca-M" panose="020B0609000000000000" pitchFamily="49" charset="-128"/>
                <a:ea typeface="FG角ｺﾞｼｯｸ体Ca-M" panose="020B0609000000000000" pitchFamily="49" charset="-128"/>
              </a:rPr>
              <a:t>選挙運動</a:t>
            </a:r>
            <a:r>
              <a:rPr lang="ja-JP" altLang="en-US" sz="2400" dirty="0" smtClean="0">
                <a:latin typeface="FG角ｺﾞｼｯｸ体Ca-M" panose="020B0609000000000000" pitchFamily="49" charset="-128"/>
                <a:ea typeface="FG角ｺﾞｼｯｸ体Ca-M" panose="020B0609000000000000" pitchFamily="49" charset="-128"/>
              </a:rPr>
              <a:t>を解禁したもので、ネット投票を実現したわけではありません。</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000" dirty="0" smtClean="0">
                <a:latin typeface="FG角ｺﾞｼｯｸ体Ca-M" panose="020B0609000000000000" pitchFamily="49" charset="-128"/>
                <a:ea typeface="FG角ｺﾞｼｯｸ体Ca-M" panose="020B0609000000000000" pitchFamily="49" charset="-128"/>
              </a:rPr>
              <a:t>　ちなみに地方選挙では、電子式の投票装置を用いてタッチパネル等で投票ができる「電子投票」を行うことが可能となっており、全国のいくつかの市町村では実施をしています。</a:t>
            </a:r>
            <a:endParaRPr lang="en-US" altLang="ja-JP" sz="2000" dirty="0" smtClean="0">
              <a:latin typeface="FG角ｺﾞｼｯｸ体Ca-M" panose="020B0609000000000000" pitchFamily="49" charset="-128"/>
              <a:ea typeface="FG角ｺﾞｼｯｸ体Ca-M" panose="020B0609000000000000" pitchFamily="49" charset="-128"/>
            </a:endParaRPr>
          </a:p>
        </p:txBody>
      </p:sp>
    </p:spTree>
    <p:extLst>
      <p:ext uri="{BB962C8B-B14F-4D97-AF65-F5344CB8AC3E}">
        <p14:creationId xmlns:p14="http://schemas.microsoft.com/office/powerpoint/2010/main" val="26594953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a:t>正解</a:t>
            </a:r>
            <a:r>
              <a:rPr lang="ja-JP" altLang="en-US" sz="3600" dirty="0" smtClean="0"/>
              <a:t>は「</a:t>
            </a:r>
            <a:r>
              <a:rPr lang="en-US" altLang="ja-JP" sz="3600" dirty="0" smtClean="0">
                <a:solidFill>
                  <a:srgbClr val="FF0000"/>
                </a:solidFill>
              </a:rPr>
              <a:t>×</a:t>
            </a:r>
            <a:r>
              <a:rPr lang="ja-JP" altLang="en-US" sz="3600" dirty="0" smtClean="0"/>
              <a:t>」</a:t>
            </a:r>
            <a:endParaRPr kumimoji="1" lang="ja-JP" altLang="en-US" sz="3600" dirty="0"/>
          </a:p>
        </p:txBody>
      </p:sp>
      <p:sp>
        <p:nvSpPr>
          <p:cNvPr id="3" name="コンテンツ プレースホルダー 2"/>
          <p:cNvSpPr>
            <a:spLocks noGrp="1"/>
          </p:cNvSpPr>
          <p:nvPr>
            <p:ph idx="1"/>
          </p:nvPr>
        </p:nvSpPr>
        <p:spPr>
          <a:xfrm>
            <a:off x="612000" y="1100627"/>
            <a:ext cx="7920000" cy="3780000"/>
          </a:xfrm>
        </p:spPr>
        <p:txBody>
          <a:bodyPr anchor="ctr">
            <a:normAutofit/>
          </a:bodyPr>
          <a:lstStyle/>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投票は「権利」であって「義務」ではありません。</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選挙があっても投票に行かないということはこの「権利」を放棄していることになります。</a:t>
            </a:r>
            <a:r>
              <a:rPr lang="ja-JP" altLang="en-US" sz="2400" dirty="0">
                <a:latin typeface="FG角ｺﾞｼｯｸ体Ca-M" panose="020B0609000000000000" pitchFamily="49" charset="-128"/>
                <a:ea typeface="FG角ｺﾞｼｯｸ体Ca-M" panose="020B0609000000000000" pitchFamily="49" charset="-128"/>
              </a:rPr>
              <a:t>それ</a:t>
            </a:r>
            <a:r>
              <a:rPr lang="ja-JP" altLang="en-US" sz="2400" dirty="0" smtClean="0">
                <a:latin typeface="FG角ｺﾞｼｯｸ体Ca-M" panose="020B0609000000000000" pitchFamily="49" charset="-128"/>
                <a:ea typeface="FG角ｺﾞｼｯｸ体Ca-M" panose="020B0609000000000000" pitchFamily="49" charset="-128"/>
              </a:rPr>
              <a:t>ってとてももったいないことではないですか。</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a:t>
            </a:r>
            <a:r>
              <a:rPr lang="ja-JP" altLang="en-US" sz="2400" dirty="0">
                <a:latin typeface="FG角ｺﾞｼｯｸ体Ca-M" panose="020B0609000000000000" pitchFamily="49" charset="-128"/>
                <a:ea typeface="FG角ｺﾞｼｯｸ体Ca-M" panose="020B0609000000000000" pitchFamily="49" charset="-128"/>
              </a:rPr>
              <a:t>自分に</a:t>
            </a:r>
            <a:r>
              <a:rPr lang="ja-JP" altLang="en-US" sz="2400" dirty="0" smtClean="0">
                <a:latin typeface="FG角ｺﾞｼｯｸ体Ca-M" panose="020B0609000000000000" pitchFamily="49" charset="-128"/>
                <a:ea typeface="FG角ｺﾞｼｯｸ体Ca-M" panose="020B0609000000000000" pitchFamily="49" charset="-128"/>
              </a:rPr>
              <a:t>は関係ない、わたしが行かなくても問題ないとは思わずに積極的に参加してほしいと思います。</a:t>
            </a:r>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a:t>
            </a:r>
            <a:endParaRPr lang="ja-JP" altLang="en-US" sz="2400" dirty="0">
              <a:latin typeface="FG角ｺﾞｼｯｸ体Ca-M" panose="020B0609000000000000" pitchFamily="49" charset="-128"/>
              <a:ea typeface="FG角ｺﾞｼｯｸ体Ca-M" panose="020B0609000000000000" pitchFamily="49" charset="-128"/>
            </a:endParaRPr>
          </a:p>
        </p:txBody>
      </p:sp>
    </p:spTree>
    <p:extLst>
      <p:ext uri="{BB962C8B-B14F-4D97-AF65-F5344CB8AC3E}">
        <p14:creationId xmlns:p14="http://schemas.microsoft.com/office/powerpoint/2010/main" val="19935534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第１３問</a:t>
            </a:r>
            <a:endParaRPr kumimoji="1" lang="ja-JP" altLang="en-US" sz="3200" dirty="0"/>
          </a:p>
        </p:txBody>
      </p:sp>
      <p:sp>
        <p:nvSpPr>
          <p:cNvPr id="3" name="コンテンツ プレースホルダー 2"/>
          <p:cNvSpPr>
            <a:spLocks noGrp="1"/>
          </p:cNvSpPr>
          <p:nvPr>
            <p:ph idx="1"/>
          </p:nvPr>
        </p:nvSpPr>
        <p:spPr>
          <a:xfrm>
            <a:off x="822960" y="1100627"/>
            <a:ext cx="7520940" cy="3744000"/>
          </a:xfrm>
        </p:spPr>
        <p:txBody>
          <a:bodyPr anchor="ctr">
            <a:normAutofit/>
          </a:bodyPr>
          <a:lstStyle/>
          <a:p>
            <a:r>
              <a:rPr kumimoji="1" lang="ja-JP" altLang="en-US" sz="4000" dirty="0" smtClean="0"/>
              <a:t>　留学中などに、</a:t>
            </a:r>
            <a:r>
              <a:rPr lang="ja-JP" altLang="en-US" sz="4000" dirty="0" smtClean="0"/>
              <a:t>さすがに選挙のためだけに帰国するのは大変なので、海外から投票する方法がある。</a:t>
            </a:r>
            <a:endParaRPr kumimoji="1" lang="ja-JP" altLang="en-US" sz="4000" dirty="0"/>
          </a:p>
        </p:txBody>
      </p:sp>
    </p:spTree>
    <p:extLst>
      <p:ext uri="{BB962C8B-B14F-4D97-AF65-F5344CB8AC3E}">
        <p14:creationId xmlns:p14="http://schemas.microsoft.com/office/powerpoint/2010/main" val="14418689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a:t>正解</a:t>
            </a:r>
            <a:r>
              <a:rPr lang="ja-JP" altLang="en-US" sz="3600" dirty="0" smtClean="0"/>
              <a:t>は「</a:t>
            </a:r>
            <a:r>
              <a:rPr lang="ja-JP" altLang="en-US" sz="3600" dirty="0" smtClean="0">
                <a:solidFill>
                  <a:srgbClr val="0000CC"/>
                </a:solidFill>
              </a:rPr>
              <a:t>○</a:t>
            </a:r>
            <a:r>
              <a:rPr lang="ja-JP" altLang="en-US" sz="3600" dirty="0" smtClean="0"/>
              <a:t>」</a:t>
            </a:r>
            <a:endParaRPr kumimoji="1" lang="ja-JP" altLang="en-US" sz="3600" dirty="0"/>
          </a:p>
        </p:txBody>
      </p:sp>
      <p:sp>
        <p:nvSpPr>
          <p:cNvPr id="3" name="コンテンツ プレースホルダー 2"/>
          <p:cNvSpPr>
            <a:spLocks noGrp="1"/>
          </p:cNvSpPr>
          <p:nvPr>
            <p:ph idx="1"/>
          </p:nvPr>
        </p:nvSpPr>
        <p:spPr>
          <a:xfrm>
            <a:off x="612000" y="1100627"/>
            <a:ext cx="7920000" cy="3960000"/>
          </a:xfrm>
        </p:spPr>
        <p:txBody>
          <a:bodyPr anchor="ctr">
            <a:normAutofit/>
          </a:bodyPr>
          <a:lstStyle/>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国政選挙</a:t>
            </a:r>
            <a:r>
              <a:rPr lang="ja-JP" altLang="en-US" sz="2400" dirty="0" smtClean="0">
                <a:solidFill>
                  <a:srgbClr val="FF0000"/>
                </a:solidFill>
                <a:latin typeface="FG角ｺﾞｼｯｸ体Ca-M" panose="020B0609000000000000" pitchFamily="49" charset="-128"/>
                <a:ea typeface="FG角ｺﾞｼｯｸ体Ca-M" panose="020B0609000000000000" pitchFamily="49" charset="-128"/>
              </a:rPr>
              <a:t>（衆議院議員選挙・参議院議員選挙）のみ</a:t>
            </a:r>
            <a:r>
              <a:rPr lang="ja-JP" altLang="en-US" sz="2400" dirty="0" smtClean="0">
                <a:latin typeface="FG角ｺﾞｼｯｸ体Ca-M" panose="020B0609000000000000" pitchFamily="49" charset="-128"/>
                <a:ea typeface="FG角ｺﾞｼｯｸ体Ca-M" panose="020B0609000000000000" pitchFamily="49" charset="-128"/>
              </a:rPr>
              <a:t>外国から投票することができる「在外投票制度」があります。投票するためには「在外選挙人名簿」に登録されることが必要です。</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このほかの不在者投票制度として、遠洋漁業等で長い間航海している漁師さんなどが船からファクシミリを使って投票する「</a:t>
            </a:r>
            <a:r>
              <a:rPr lang="ja-JP" altLang="en-US" sz="2400" dirty="0" smtClean="0">
                <a:solidFill>
                  <a:srgbClr val="0000CC"/>
                </a:solidFill>
                <a:latin typeface="FG角ｺﾞｼｯｸ体Ca-M" panose="020B0609000000000000" pitchFamily="49" charset="-128"/>
                <a:ea typeface="FG角ｺﾞｼｯｸ体Ca-M" panose="020B0609000000000000" pitchFamily="49" charset="-128"/>
              </a:rPr>
              <a:t>洋上投票</a:t>
            </a:r>
            <a:r>
              <a:rPr lang="ja-JP" altLang="en-US" sz="2400" dirty="0" smtClean="0">
                <a:latin typeface="FG角ｺﾞｼｯｸ体Ca-M" panose="020B0609000000000000" pitchFamily="49" charset="-128"/>
                <a:ea typeface="FG角ｺﾞｼｯｸ体Ca-M" panose="020B0609000000000000" pitchFamily="49" charset="-128"/>
              </a:rPr>
              <a:t>」、南極に国が設置している観測基地からファクシミリを使って投票する「</a:t>
            </a:r>
            <a:r>
              <a:rPr lang="ja-JP" altLang="en-US" sz="2400" dirty="0" smtClean="0">
                <a:solidFill>
                  <a:srgbClr val="0000CC"/>
                </a:solidFill>
                <a:latin typeface="FG角ｺﾞｼｯｸ体Ca-M" panose="020B0609000000000000" pitchFamily="49" charset="-128"/>
                <a:ea typeface="FG角ｺﾞｼｯｸ体Ca-M" panose="020B0609000000000000" pitchFamily="49" charset="-128"/>
              </a:rPr>
              <a:t>南極投票</a:t>
            </a:r>
            <a:r>
              <a:rPr lang="ja-JP" altLang="en-US" sz="2400" dirty="0" smtClean="0">
                <a:latin typeface="FG角ｺﾞｼｯｸ体Ca-M" panose="020B0609000000000000" pitchFamily="49" charset="-128"/>
                <a:ea typeface="FG角ｺﾞｼｯｸ体Ca-M" panose="020B0609000000000000" pitchFamily="49" charset="-128"/>
              </a:rPr>
              <a:t>」という制度もあります。いずれも投票できるのは国政選挙のみです。</a:t>
            </a:r>
            <a:endParaRPr lang="en-US" altLang="ja-JP" sz="2400" dirty="0" smtClean="0">
              <a:latin typeface="FG角ｺﾞｼｯｸ体Ca-M" panose="020B0609000000000000" pitchFamily="49" charset="-128"/>
              <a:ea typeface="FG角ｺﾞｼｯｸ体Ca-M" panose="020B0609000000000000" pitchFamily="49" charset="-128"/>
            </a:endParaRPr>
          </a:p>
        </p:txBody>
      </p:sp>
      <p:pic>
        <p:nvPicPr>
          <p:cNvPr id="5" name="図 4" descr="http://4.bp.blogspot.com/-bbdeJizTdK4/UUhH3mNbBxI/AAAAAAAAO4g/VZGSD_Tq14M/s1600/airpla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45891" flipH="1">
            <a:off x="359101" y="5120633"/>
            <a:ext cx="2186470" cy="1374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1630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第１４問</a:t>
            </a:r>
            <a:endParaRPr kumimoji="1" lang="ja-JP" altLang="en-US" sz="3200" dirty="0"/>
          </a:p>
        </p:txBody>
      </p:sp>
      <p:sp>
        <p:nvSpPr>
          <p:cNvPr id="3" name="コンテンツ プレースホルダー 2"/>
          <p:cNvSpPr>
            <a:spLocks noGrp="1"/>
          </p:cNvSpPr>
          <p:nvPr>
            <p:ph idx="1"/>
          </p:nvPr>
        </p:nvSpPr>
        <p:spPr>
          <a:xfrm>
            <a:off x="822960" y="1100627"/>
            <a:ext cx="7520940" cy="3744000"/>
          </a:xfrm>
        </p:spPr>
        <p:txBody>
          <a:bodyPr anchor="ctr">
            <a:normAutofit/>
          </a:bodyPr>
          <a:lstStyle/>
          <a:p>
            <a:r>
              <a:rPr kumimoji="1" lang="ja-JP" altLang="en-US" sz="4000" dirty="0" smtClean="0"/>
              <a:t>　投票日当日の投票時間は、</a:t>
            </a:r>
            <a:endParaRPr kumimoji="1" lang="en-US" altLang="ja-JP" sz="4000" dirty="0" smtClean="0"/>
          </a:p>
          <a:p>
            <a:r>
              <a:rPr lang="ja-JP" altLang="en-US" sz="4000" dirty="0"/>
              <a:t>　</a:t>
            </a:r>
            <a:r>
              <a:rPr lang="ja-JP" altLang="en-US" sz="4000" dirty="0" smtClean="0"/>
              <a:t>午前８時から午後８時までである。</a:t>
            </a:r>
            <a:endParaRPr kumimoji="1" lang="ja-JP" altLang="en-US" sz="4000" dirty="0"/>
          </a:p>
        </p:txBody>
      </p:sp>
    </p:spTree>
    <p:extLst>
      <p:ext uri="{BB962C8B-B14F-4D97-AF65-F5344CB8AC3E}">
        <p14:creationId xmlns:p14="http://schemas.microsoft.com/office/powerpoint/2010/main" val="9707047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a:t>正解</a:t>
            </a:r>
            <a:r>
              <a:rPr lang="ja-JP" altLang="en-US" sz="3600" dirty="0" smtClean="0"/>
              <a:t>は「</a:t>
            </a:r>
            <a:r>
              <a:rPr lang="en-US" altLang="ja-JP" sz="3600" dirty="0">
                <a:solidFill>
                  <a:srgbClr val="FF0000"/>
                </a:solidFill>
              </a:rPr>
              <a:t>×</a:t>
            </a:r>
            <a:r>
              <a:rPr lang="ja-JP" altLang="en-US" sz="3600" dirty="0" smtClean="0"/>
              <a:t>」</a:t>
            </a:r>
            <a:endParaRPr kumimoji="1" lang="ja-JP" altLang="en-US" sz="3600" dirty="0"/>
          </a:p>
        </p:txBody>
      </p:sp>
      <p:sp>
        <p:nvSpPr>
          <p:cNvPr id="3" name="コンテンツ プレースホルダー 2"/>
          <p:cNvSpPr>
            <a:spLocks noGrp="1"/>
          </p:cNvSpPr>
          <p:nvPr>
            <p:ph idx="1"/>
          </p:nvPr>
        </p:nvSpPr>
        <p:spPr>
          <a:xfrm>
            <a:off x="612000" y="1100626"/>
            <a:ext cx="7920000" cy="4968000"/>
          </a:xfrm>
        </p:spPr>
        <p:txBody>
          <a:bodyPr anchor="ctr">
            <a:normAutofit/>
          </a:bodyPr>
          <a:lstStyle/>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投票日当日の投票受付時間は、原則として、</a:t>
            </a:r>
            <a:r>
              <a:rPr lang="ja-JP" altLang="en-US" sz="2400" dirty="0" smtClean="0">
                <a:solidFill>
                  <a:srgbClr val="FF0000"/>
                </a:solidFill>
                <a:latin typeface="FG角ｺﾞｼｯｸ体Ca-M" panose="020B0609000000000000" pitchFamily="49" charset="-128"/>
                <a:ea typeface="FG角ｺﾞｼｯｸ体Ca-M" panose="020B0609000000000000" pitchFamily="49" charset="-128"/>
              </a:rPr>
              <a:t>午前７時から午後８時まで</a:t>
            </a:r>
            <a:r>
              <a:rPr lang="ja-JP" altLang="en-US" sz="2400" dirty="0" smtClean="0">
                <a:latin typeface="FG角ｺﾞｼｯｸ体Ca-M" panose="020B0609000000000000" pitchFamily="49" charset="-128"/>
                <a:ea typeface="FG角ｺﾞｼｯｸ体Ca-M" panose="020B0609000000000000" pitchFamily="49" charset="-128"/>
              </a:rPr>
              <a:t>です。</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約２０年前までは、午後６時に投票所は閉まっていましたが、投票環境向上のために延長されました。</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また、期日前投票の受付時間は、原則として午前８時３０分から午後８時までです。</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ただし、選挙人の投票の便宜のため必要があると認められる特別の事情があるなどの場合は、当日投票所及び期日前投票所の個々の開閉時刻について繰り上げ</a:t>
            </a:r>
            <a:r>
              <a:rPr lang="ja-JP" altLang="en-US" sz="2400" dirty="0" smtClean="0">
                <a:effectLst>
                  <a:glow rad="50800">
                    <a:schemeClr val="bg1">
                      <a:lumMod val="95000"/>
                      <a:alpha val="60000"/>
                    </a:schemeClr>
                  </a:glow>
                </a:effectLst>
                <a:latin typeface="FG角ｺﾞｼｯｸ体Ca-M" panose="020B0609000000000000" pitchFamily="49" charset="-128"/>
                <a:ea typeface="FG角ｺﾞｼｯｸ体Ca-M" panose="020B0609000000000000" pitchFamily="49" charset="-128"/>
              </a:rPr>
              <a:t>又は繰り下げすることができます。</a:t>
            </a:r>
            <a:r>
              <a:rPr lang="en-US" altLang="ja-JP" sz="2400" dirty="0" smtClean="0">
                <a:effectLst>
                  <a:glow rad="50800">
                    <a:schemeClr val="bg1">
                      <a:lumMod val="95000"/>
                      <a:alpha val="60000"/>
                    </a:schemeClr>
                  </a:glow>
                </a:effectLst>
                <a:latin typeface="FG角ｺﾞｼｯｸ体Ca-M" panose="020B0609000000000000" pitchFamily="49" charset="-128"/>
                <a:ea typeface="FG角ｺﾞｼｯｸ体Ca-M" panose="020B0609000000000000" pitchFamily="49" charset="-128"/>
              </a:rPr>
              <a:t>(</a:t>
            </a:r>
            <a:r>
              <a:rPr lang="ja-JP" altLang="en-US" sz="2400" dirty="0" smtClean="0">
                <a:effectLst>
                  <a:glow rad="50800">
                    <a:schemeClr val="bg1">
                      <a:lumMod val="95000"/>
                      <a:alpha val="60000"/>
                    </a:schemeClr>
                  </a:glow>
                </a:effectLst>
                <a:latin typeface="FG角ｺﾞｼｯｸ体Ca-M" panose="020B0609000000000000" pitchFamily="49" charset="-128"/>
                <a:ea typeface="FG角ｺﾞｼｯｸ体Ca-M" panose="020B0609000000000000" pitchFamily="49" charset="-128"/>
              </a:rPr>
              <a:t>当日投票所の閉鎖時刻は繰り上げのみ。</a:t>
            </a:r>
            <a:r>
              <a:rPr lang="en-US" altLang="ja-JP" sz="2400" dirty="0" smtClean="0">
                <a:effectLst>
                  <a:glow rad="50800">
                    <a:schemeClr val="bg1">
                      <a:lumMod val="95000"/>
                      <a:alpha val="60000"/>
                    </a:schemeClr>
                  </a:glow>
                </a:effectLst>
                <a:latin typeface="FG角ｺﾞｼｯｸ体Ca-M" panose="020B0609000000000000" pitchFamily="49" charset="-128"/>
                <a:ea typeface="FG角ｺﾞｼｯｸ体Ca-M" panose="020B0609000000000000" pitchFamily="49" charset="-128"/>
              </a:rPr>
              <a:t>)</a:t>
            </a:r>
          </a:p>
        </p:txBody>
      </p:sp>
      <p:grpSp>
        <p:nvGrpSpPr>
          <p:cNvPr id="4" name="グループ化 3"/>
          <p:cNvGrpSpPr>
            <a:grpSpLocks noChangeAspect="1"/>
          </p:cNvGrpSpPr>
          <p:nvPr/>
        </p:nvGrpSpPr>
        <p:grpSpPr>
          <a:xfrm>
            <a:off x="5591110" y="5661248"/>
            <a:ext cx="3373380" cy="1070001"/>
            <a:chOff x="0" y="0"/>
            <a:chExt cx="1634115" cy="518327"/>
          </a:xfrm>
        </p:grpSpPr>
        <p:pic>
          <p:nvPicPr>
            <p:cNvPr id="5" name="図 4" descr="http://1.bp.blogspot.com/-hFE3JrxcOeo/UbVvI7R2BoI/AAAAAAAAUp4/nr3JJOZJ6uc/s800/clock_09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791" y="3"/>
              <a:ext cx="518324" cy="518324"/>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descr="http://1.bp.blogspot.com/--MlinuDg374/UbVvIFEFprI/AAAAAAAAUpY/OC9M07h8wvQ/s800/clock_07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518324" cy="518324"/>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descr="http://1.bp.blogspot.com/-vLL5cMWPgJc/UbVvIhZ-cWI/AAAAAAAAUpo/hgXLczzXorU/s800/clock_08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895" y="3"/>
              <a:ext cx="518324" cy="51832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446056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第１５問</a:t>
            </a:r>
            <a:endParaRPr kumimoji="1" lang="ja-JP" altLang="en-US" sz="3200" dirty="0"/>
          </a:p>
        </p:txBody>
      </p:sp>
      <p:sp>
        <p:nvSpPr>
          <p:cNvPr id="3" name="コンテンツ プレースホルダー 2"/>
          <p:cNvSpPr>
            <a:spLocks noGrp="1"/>
          </p:cNvSpPr>
          <p:nvPr>
            <p:ph idx="1"/>
          </p:nvPr>
        </p:nvSpPr>
        <p:spPr>
          <a:xfrm>
            <a:off x="822960" y="1100627"/>
            <a:ext cx="7520940" cy="3744000"/>
          </a:xfrm>
        </p:spPr>
        <p:txBody>
          <a:bodyPr anchor="ctr">
            <a:normAutofit/>
          </a:bodyPr>
          <a:lstStyle/>
          <a:p>
            <a:r>
              <a:rPr kumimoji="1" lang="ja-JP" altLang="en-US" sz="4000" dirty="0" smtClean="0"/>
              <a:t>　しまった</a:t>
            </a:r>
            <a:r>
              <a:rPr kumimoji="1" lang="en-US" altLang="ja-JP" sz="4000" dirty="0" smtClean="0"/>
              <a:t>…</a:t>
            </a:r>
            <a:r>
              <a:rPr kumimoji="1" lang="ja-JP" altLang="en-US" sz="4000" dirty="0" smtClean="0"/>
              <a:t>選挙管理委員会から送られてきた「投票所整理券」を失くしたようだ。</a:t>
            </a:r>
            <a:endParaRPr kumimoji="1" lang="en-US" altLang="ja-JP" sz="4000" dirty="0" smtClean="0"/>
          </a:p>
          <a:p>
            <a:r>
              <a:rPr lang="ja-JP" altLang="en-US" sz="4000" dirty="0"/>
              <a:t>　</a:t>
            </a:r>
            <a:r>
              <a:rPr lang="ja-JP" altLang="en-US" sz="4000" dirty="0" smtClean="0"/>
              <a:t>これでは</a:t>
            </a:r>
            <a:r>
              <a:rPr kumimoji="1" lang="ja-JP" altLang="en-US" sz="4000" dirty="0" smtClean="0"/>
              <a:t>投票</a:t>
            </a:r>
            <a:r>
              <a:rPr lang="ja-JP" altLang="en-US" sz="4000" dirty="0" smtClean="0"/>
              <a:t>に行けない</a:t>
            </a:r>
            <a:r>
              <a:rPr kumimoji="1" lang="ja-JP" altLang="en-US" sz="4000" dirty="0" smtClean="0"/>
              <a:t>。</a:t>
            </a:r>
            <a:endParaRPr kumimoji="1" lang="ja-JP" altLang="en-US" sz="4000" dirty="0"/>
          </a:p>
        </p:txBody>
      </p:sp>
    </p:spTree>
    <p:extLst>
      <p:ext uri="{BB962C8B-B14F-4D97-AF65-F5344CB8AC3E}">
        <p14:creationId xmlns:p14="http://schemas.microsoft.com/office/powerpoint/2010/main" val="2869235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a:t>正解</a:t>
            </a:r>
            <a:r>
              <a:rPr lang="ja-JP" altLang="en-US" sz="3600" dirty="0" smtClean="0"/>
              <a:t>は「</a:t>
            </a:r>
            <a:r>
              <a:rPr lang="en-US" altLang="ja-JP" sz="3600" dirty="0">
                <a:solidFill>
                  <a:srgbClr val="FF0000"/>
                </a:solidFill>
              </a:rPr>
              <a:t>×</a:t>
            </a:r>
            <a:r>
              <a:rPr lang="ja-JP" altLang="en-US" sz="3600" dirty="0" smtClean="0"/>
              <a:t>」</a:t>
            </a:r>
            <a:endParaRPr kumimoji="1" lang="ja-JP" altLang="en-US" sz="3600" dirty="0"/>
          </a:p>
        </p:txBody>
      </p:sp>
      <p:sp>
        <p:nvSpPr>
          <p:cNvPr id="3" name="コンテンツ プレースホルダー 2"/>
          <p:cNvSpPr>
            <a:spLocks noGrp="1"/>
          </p:cNvSpPr>
          <p:nvPr>
            <p:ph idx="1"/>
          </p:nvPr>
        </p:nvSpPr>
        <p:spPr>
          <a:xfrm>
            <a:off x="612000" y="1100627"/>
            <a:ext cx="7920000" cy="3780000"/>
          </a:xfrm>
        </p:spPr>
        <p:txBody>
          <a:bodyPr anchor="ctr">
            <a:normAutofit/>
          </a:bodyPr>
          <a:lstStyle/>
          <a:p>
            <a:r>
              <a:rPr lang="ja-JP" altLang="en-US" sz="2400" dirty="0" smtClean="0">
                <a:latin typeface="FG角ｺﾞｼｯｸ体Ca-M" panose="020B0609000000000000" pitchFamily="49" charset="-128"/>
                <a:ea typeface="FG角ｺﾞｼｯｸ体Ca-M" panose="020B0609000000000000" pitchFamily="49" charset="-128"/>
              </a:rPr>
              <a:t>　　ご安心ください。そんなあなたも投票できます。</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smtClean="0">
                <a:latin typeface="FG角ｺﾞｼｯｸ体Ca-M" panose="020B0609000000000000" pitchFamily="49" charset="-128"/>
                <a:ea typeface="FG角ｺﾞｼｯｸ体Ca-M" panose="020B0609000000000000" pitchFamily="49" charset="-128"/>
              </a:rPr>
              <a:t>　　「投票所整理券」は投票所（期日前投票所）での受付がスムーズにできるように、その名のとおり整理券として発行しているものです。</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万が一、失くしたり忘れてしまっても選挙人名簿に登録があれば投票できますので、投票所の係員にその旨をお申し出ください。</a:t>
            </a:r>
            <a:endParaRPr lang="en-US" altLang="ja-JP" sz="2400" dirty="0" smtClean="0">
              <a:latin typeface="FG角ｺﾞｼｯｸ体Ca-M" panose="020B0609000000000000" pitchFamily="49" charset="-128"/>
              <a:ea typeface="FG角ｺﾞｼｯｸ体Ca-M" panose="020B0609000000000000" pitchFamily="49" charset="-128"/>
            </a:endParaRPr>
          </a:p>
        </p:txBody>
      </p:sp>
    </p:spTree>
    <p:extLst>
      <p:ext uri="{BB962C8B-B14F-4D97-AF65-F5344CB8AC3E}">
        <p14:creationId xmlns:p14="http://schemas.microsoft.com/office/powerpoint/2010/main" val="3015911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1530" y="365760"/>
            <a:ext cx="7520940" cy="548640"/>
          </a:xfrm>
        </p:spPr>
        <p:txBody>
          <a:bodyPr/>
          <a:lstStyle/>
          <a:p>
            <a:pPr algn="ctr"/>
            <a:r>
              <a:rPr kumimoji="1" lang="ja-JP" altLang="en-US" b="1" dirty="0" smtClean="0">
                <a:latin typeface="FG角ｺﾞｼｯｸ体Ca-M" panose="020B0609000000000000" pitchFamily="49" charset="-128"/>
                <a:ea typeface="FG角ｺﾞｼｯｸ体Ca-M" panose="020B0609000000000000" pitchFamily="49" charset="-128"/>
              </a:rPr>
              <a:t>～</a:t>
            </a:r>
            <a:r>
              <a:rPr kumimoji="1" lang="ja-JP" altLang="en-US" b="1" dirty="0" smtClean="0">
                <a:solidFill>
                  <a:srgbClr val="3D7D19"/>
                </a:solidFill>
                <a:latin typeface="FG角ｺﾞｼｯｸ体Ca-U" panose="020B0A09000000000000" pitchFamily="49" charset="-128"/>
                <a:ea typeface="FG角ｺﾞｼｯｸ体Ca-U" panose="020B0A09000000000000" pitchFamily="49" charset="-128"/>
              </a:rPr>
              <a:t>松戸市</a:t>
            </a:r>
            <a:r>
              <a:rPr kumimoji="1" lang="ja-JP" altLang="en-US" b="1" dirty="0" smtClean="0">
                <a:latin typeface="FG角ｺﾞｼｯｸ体Ca-M" panose="020B0609000000000000" pitchFamily="49" charset="-128"/>
                <a:ea typeface="FG角ｺﾞｼｯｸ体Ca-M" panose="020B0609000000000000" pitchFamily="49" charset="-128"/>
              </a:rPr>
              <a:t>の投票所整理券～</a:t>
            </a:r>
            <a:endParaRPr kumimoji="1" lang="ja-JP" altLang="en-US" b="1" dirty="0">
              <a:latin typeface="FG角ｺﾞｼｯｸ体Ca-M" panose="020B0609000000000000" pitchFamily="49" charset="-128"/>
              <a:ea typeface="FG角ｺﾞｼｯｸ体Ca-M" panose="020B0609000000000000" pitchFamily="49" charset="-128"/>
            </a:endParaRPr>
          </a:p>
        </p:txBody>
      </p:sp>
      <p:sp>
        <p:nvSpPr>
          <p:cNvPr id="3" name="コンテンツ プレースホルダー 2"/>
          <p:cNvSpPr>
            <a:spLocks noGrp="1"/>
          </p:cNvSpPr>
          <p:nvPr>
            <p:ph idx="1"/>
          </p:nvPr>
        </p:nvSpPr>
        <p:spPr>
          <a:xfrm>
            <a:off x="612000" y="1100627"/>
            <a:ext cx="8064456" cy="3960000"/>
          </a:xfrm>
        </p:spPr>
        <p:txBody>
          <a:bodyPr anchor="t">
            <a:normAutofit/>
          </a:bodyPr>
          <a:lstStyle/>
          <a:p>
            <a:endParaRPr lang="en-US" altLang="ja-JP" sz="2000" dirty="0" smtClean="0">
              <a:latin typeface="FGP角ｺﾞｼｯｸ体Ca-B" panose="020B0800000000000000" pitchFamily="50" charset="-128"/>
              <a:ea typeface="FGP角ｺﾞｼｯｸ体Ca-B" panose="020B0800000000000000" pitchFamily="50" charset="-128"/>
            </a:endParaRPr>
          </a:p>
          <a:p>
            <a:r>
              <a:rPr lang="ja-JP" altLang="en-US" sz="2000" dirty="0" smtClean="0">
                <a:latin typeface="FGP角ｺﾞｼｯｸ体Ca-B" panose="020B0800000000000000" pitchFamily="50" charset="-128"/>
                <a:ea typeface="FGP角ｺﾞｼｯｸ体Ca-B" panose="020B0800000000000000" pitchFamily="50" charset="-128"/>
              </a:rPr>
              <a:t>特徴その</a:t>
            </a:r>
            <a:r>
              <a:rPr lang="en-US" altLang="ja-JP" sz="2000" dirty="0" smtClean="0">
                <a:latin typeface="FGP角ｺﾞｼｯｸ体Ca-B" panose="020B0800000000000000" pitchFamily="50" charset="-128"/>
                <a:ea typeface="FGP角ｺﾞｼｯｸ体Ca-B" panose="020B0800000000000000" pitchFamily="50" charset="-128"/>
              </a:rPr>
              <a:t>1</a:t>
            </a:r>
            <a:r>
              <a:rPr lang="ja-JP" altLang="en-US" sz="2400" dirty="0" smtClean="0">
                <a:latin typeface="FGP角ｺﾞｼｯｸ体Ca-B" panose="020B0800000000000000" pitchFamily="50" charset="-128"/>
                <a:ea typeface="FGP角ｺﾞｼｯｸ体Ca-B" panose="020B0800000000000000" pitchFamily="50" charset="-128"/>
              </a:rPr>
              <a:t>　　投票所整理券は</a:t>
            </a:r>
            <a:r>
              <a:rPr lang="ja-JP" altLang="en-US" sz="2400" dirty="0" smtClean="0">
                <a:solidFill>
                  <a:srgbClr val="2E7482"/>
                </a:solidFill>
                <a:latin typeface="FGP角ｺﾞｼｯｸ体Ca-B" panose="020B0800000000000000" pitchFamily="50" charset="-128"/>
                <a:ea typeface="FGP角ｺﾞｼｯｸ体Ca-B" panose="020B0800000000000000" pitchFamily="50" charset="-128"/>
              </a:rPr>
              <a:t>三つ折りの圧着ハガキ</a:t>
            </a:r>
            <a:endParaRPr lang="en-US" altLang="ja-JP" sz="2400" dirty="0" smtClean="0">
              <a:solidFill>
                <a:srgbClr val="2E7482"/>
              </a:solidFill>
              <a:latin typeface="FGP角ｺﾞｼｯｸ体Ca-B" panose="020B0800000000000000" pitchFamily="50" charset="-128"/>
              <a:ea typeface="FGP角ｺﾞｼｯｸ体Ca-B" panose="020B0800000000000000" pitchFamily="50" charset="-128"/>
            </a:endParaRPr>
          </a:p>
          <a:p>
            <a:endParaRPr lang="en-US" altLang="ja-JP" sz="2400" dirty="0" smtClean="0">
              <a:solidFill>
                <a:srgbClr val="2E7482"/>
              </a:solidFill>
              <a:latin typeface="FGP角ｺﾞｼｯｸ体Ca-B" panose="020B0800000000000000" pitchFamily="50" charset="-128"/>
              <a:ea typeface="FGP角ｺﾞｼｯｸ体Ca-B" panose="020B0800000000000000" pitchFamily="50" charset="-128"/>
            </a:endParaRPr>
          </a:p>
          <a:p>
            <a:r>
              <a:rPr lang="ja-JP" altLang="en-US" sz="2000" dirty="0" smtClean="0">
                <a:latin typeface="FGP角ｺﾞｼｯｸ体Ca-B" panose="020B0800000000000000" pitchFamily="50" charset="-128"/>
                <a:ea typeface="FGP角ｺﾞｼｯｸ体Ca-B" panose="020B0800000000000000" pitchFamily="50" charset="-128"/>
              </a:rPr>
              <a:t>特徴その</a:t>
            </a:r>
            <a:r>
              <a:rPr lang="en-US" altLang="ja-JP" sz="2000" dirty="0" smtClean="0">
                <a:latin typeface="FGP角ｺﾞｼｯｸ体Ca-B" panose="020B0800000000000000" pitchFamily="50" charset="-128"/>
                <a:ea typeface="FGP角ｺﾞｼｯｸ体Ca-B" panose="020B0800000000000000" pitchFamily="50" charset="-128"/>
              </a:rPr>
              <a:t>2</a:t>
            </a:r>
            <a:r>
              <a:rPr lang="ja-JP" altLang="en-US" sz="2400" dirty="0" smtClean="0">
                <a:latin typeface="FGP角ｺﾞｼｯｸ体Ca-B" panose="020B0800000000000000" pitchFamily="50" charset="-128"/>
                <a:ea typeface="FGP角ｺﾞｼｯｸ体Ca-B" panose="020B0800000000000000" pitchFamily="50" charset="-128"/>
              </a:rPr>
              <a:t>　　同一世帯</a:t>
            </a:r>
            <a:r>
              <a:rPr lang="ja-JP" altLang="en-US" sz="2400" dirty="0" smtClean="0">
                <a:solidFill>
                  <a:srgbClr val="FF0000"/>
                </a:solidFill>
                <a:latin typeface="FGP角ｺﾞｼｯｸ体Ca-B" panose="020B0800000000000000" pitchFamily="50" charset="-128"/>
                <a:ea typeface="FGP角ｺﾞｼｯｸ体Ca-B" panose="020B0800000000000000" pitchFamily="50" charset="-128"/>
              </a:rPr>
              <a:t>最大</a:t>
            </a:r>
            <a:r>
              <a:rPr lang="en-US" altLang="ja-JP" sz="2400" dirty="0" smtClean="0">
                <a:solidFill>
                  <a:srgbClr val="FF0000"/>
                </a:solidFill>
                <a:latin typeface="FGP角ｺﾞｼｯｸ体Ca-B" panose="020B0800000000000000" pitchFamily="50" charset="-128"/>
                <a:ea typeface="FGP角ｺﾞｼｯｸ体Ca-B" panose="020B0800000000000000" pitchFamily="50" charset="-128"/>
              </a:rPr>
              <a:t>4</a:t>
            </a:r>
            <a:r>
              <a:rPr lang="ja-JP" altLang="en-US" sz="2400" dirty="0" smtClean="0">
                <a:solidFill>
                  <a:srgbClr val="FF0000"/>
                </a:solidFill>
                <a:latin typeface="FGP角ｺﾞｼｯｸ体Ca-B" panose="020B0800000000000000" pitchFamily="50" charset="-128"/>
                <a:ea typeface="FGP角ｺﾞｼｯｸ体Ca-B" panose="020B0800000000000000" pitchFamily="50" charset="-128"/>
              </a:rPr>
              <a:t>人分まで</a:t>
            </a:r>
            <a:r>
              <a:rPr lang="ja-JP" altLang="en-US" sz="2400" dirty="0" smtClean="0">
                <a:latin typeface="FGP角ｺﾞｼｯｸ体Ca-B" panose="020B0800000000000000" pitchFamily="50" charset="-128"/>
                <a:ea typeface="FGP角ｺﾞｼｯｸ体Ca-B" panose="020B0800000000000000" pitchFamily="50" charset="-128"/>
              </a:rPr>
              <a:t>を</a:t>
            </a:r>
            <a:r>
              <a:rPr lang="en-US" altLang="ja-JP" sz="2400" dirty="0" smtClean="0">
                <a:latin typeface="FGP角ｺﾞｼｯｸ体Ca-B" panose="020B0800000000000000" pitchFamily="50" charset="-128"/>
                <a:ea typeface="FGP角ｺﾞｼｯｸ体Ca-B" panose="020B0800000000000000" pitchFamily="50" charset="-128"/>
              </a:rPr>
              <a:t>1</a:t>
            </a:r>
            <a:r>
              <a:rPr lang="ja-JP" altLang="en-US" sz="2400" dirty="0" smtClean="0">
                <a:latin typeface="FGP角ｺﾞｼｯｸ体Ca-B" panose="020B0800000000000000" pitchFamily="50" charset="-128"/>
                <a:ea typeface="FGP角ｺﾞｼｯｸ体Ca-B" panose="020B0800000000000000" pitchFamily="50" charset="-128"/>
              </a:rPr>
              <a:t>枚のハガキに印刷</a:t>
            </a:r>
            <a:endParaRPr lang="en-US" altLang="ja-JP" sz="2400" dirty="0" smtClean="0">
              <a:latin typeface="FGP角ｺﾞｼｯｸ体Ca-B" panose="020B0800000000000000" pitchFamily="50" charset="-128"/>
              <a:ea typeface="FGP角ｺﾞｼｯｸ体Ca-B" panose="020B0800000000000000" pitchFamily="50" charset="-128"/>
            </a:endParaRPr>
          </a:p>
          <a:p>
            <a:endParaRPr lang="en-US" altLang="ja-JP" sz="2000" dirty="0" smtClean="0">
              <a:latin typeface="FGP角ｺﾞｼｯｸ体Ca-B" panose="020B0800000000000000" pitchFamily="50" charset="-128"/>
              <a:ea typeface="FGP角ｺﾞｼｯｸ体Ca-B" panose="020B0800000000000000" pitchFamily="50" charset="-128"/>
            </a:endParaRPr>
          </a:p>
          <a:p>
            <a:r>
              <a:rPr lang="ja-JP" altLang="en-US" sz="2000" dirty="0" smtClean="0">
                <a:latin typeface="FGP角ｺﾞｼｯｸ体Ca-B" panose="020B0800000000000000" pitchFamily="50" charset="-128"/>
                <a:ea typeface="FGP角ｺﾞｼｯｸ体Ca-B" panose="020B0800000000000000" pitchFamily="50" charset="-128"/>
              </a:rPr>
              <a:t>特徴その</a:t>
            </a:r>
            <a:r>
              <a:rPr lang="en-US" altLang="ja-JP" sz="2000" dirty="0" smtClean="0">
                <a:latin typeface="FGP角ｺﾞｼｯｸ体Ca-B" panose="020B0800000000000000" pitchFamily="50" charset="-128"/>
                <a:ea typeface="FGP角ｺﾞｼｯｸ体Ca-B" panose="020B0800000000000000" pitchFamily="50" charset="-128"/>
              </a:rPr>
              <a:t>3</a:t>
            </a:r>
            <a:r>
              <a:rPr lang="ja-JP" altLang="en-US" sz="2400" dirty="0" smtClean="0">
                <a:latin typeface="FGP角ｺﾞｼｯｸ体Ca-B" panose="020B0800000000000000" pitchFamily="50" charset="-128"/>
                <a:ea typeface="FGP角ｺﾞｼｯｸ体Ca-B" panose="020B0800000000000000" pitchFamily="50" charset="-128"/>
              </a:rPr>
              <a:t>　　整理券の裏面に「</a:t>
            </a:r>
            <a:r>
              <a:rPr lang="ja-JP" altLang="en-US" sz="2400" dirty="0" smtClean="0">
                <a:solidFill>
                  <a:srgbClr val="2E7482"/>
                </a:solidFill>
                <a:latin typeface="FGP角ｺﾞｼｯｸ体Ca-B" panose="020B0800000000000000" pitchFamily="50" charset="-128"/>
                <a:ea typeface="FGP角ｺﾞｼｯｸ体Ca-B" panose="020B0800000000000000" pitchFamily="50" charset="-128"/>
              </a:rPr>
              <a:t>期日前投票宣誓書</a:t>
            </a:r>
            <a:r>
              <a:rPr lang="ja-JP" altLang="en-US" sz="2400" dirty="0" smtClean="0">
                <a:latin typeface="FGP角ｺﾞｼｯｸ体Ca-B" panose="020B0800000000000000" pitchFamily="50" charset="-128"/>
                <a:ea typeface="FGP角ｺﾞｼｯｸ体Ca-B" panose="020B0800000000000000" pitchFamily="50" charset="-128"/>
              </a:rPr>
              <a:t>」を印刷</a:t>
            </a:r>
            <a:endParaRPr lang="en-US" altLang="ja-JP" sz="2400" dirty="0" smtClean="0">
              <a:latin typeface="FGP角ｺﾞｼｯｸ体Ca-B" panose="020B0800000000000000" pitchFamily="50" charset="-128"/>
              <a:ea typeface="FGP角ｺﾞｼｯｸ体Ca-B" panose="020B0800000000000000" pitchFamily="50" charset="-128"/>
            </a:endParaRPr>
          </a:p>
          <a:p>
            <a:endParaRPr kumimoji="1" lang="ja-JP" altLang="en-US" sz="2400" b="0" dirty="0">
              <a:latin typeface="FG角ｺﾞｼｯｸ体Ca-M" panose="020B0609000000000000" pitchFamily="49" charset="-128"/>
              <a:ea typeface="FG角ｺﾞｼｯｸ体Ca-M" panose="020B0609000000000000" pitchFamily="49"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56149">
            <a:off x="957281" y="4008198"/>
            <a:ext cx="1663144" cy="2408809"/>
          </a:xfrm>
          <a:prstGeom prst="rect">
            <a:avLst/>
          </a:prstGeom>
        </p:spPr>
      </p:pic>
      <p:pic>
        <p:nvPicPr>
          <p:cNvPr id="6" name="図 5"/>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59459" y1="3167" x2="4955" y2="52941"/>
                        <a14:foregroundMark x1="75225" y1="19457" x2="20721" y2="80090"/>
                        <a14:foregroundMark x1="84234" y1="36199" x2="46396" y2="89593"/>
                        <a14:foregroundMark x1="33333" y1="6787" x2="18919" y2="75113"/>
                        <a14:foregroundMark x1="15766" y1="25792" x2="13964" y2="67873"/>
                        <a14:foregroundMark x1="81982" y1="27149" x2="89189" y2="72851"/>
                        <a14:foregroundMark x1="62613" y1="11765" x2="48198" y2="90498"/>
                        <a14:foregroundMark x1="38288" y1="85973" x2="78829" y2="85068"/>
                        <a14:foregroundMark x1="81532" y1="57466" x2="32883" y2="85973"/>
                        <a14:foregroundMark x1="81982" y1="80090" x2="59459" y2="93665"/>
                        <a14:foregroundMark x1="38739" y1="94118" x2="80180" y2="61991"/>
                        <a14:foregroundMark x1="81982" y1="46606" x2="36486" y2="90498"/>
                      </a14:backgroundRemoval>
                    </a14:imgEffect>
                  </a14:imgLayer>
                </a14:imgProps>
              </a:ext>
              <a:ext uri="{28A0092B-C50C-407E-A947-70E740481C1C}">
                <a14:useLocalDpi xmlns:a14="http://schemas.microsoft.com/office/drawing/2010/main" val="0"/>
              </a:ext>
            </a:extLst>
          </a:blip>
          <a:stretch>
            <a:fillRect/>
          </a:stretch>
        </p:blipFill>
        <p:spPr>
          <a:xfrm rot="20568216">
            <a:off x="1920533" y="4973741"/>
            <a:ext cx="1833660" cy="1825400"/>
          </a:xfrm>
          <a:prstGeom prst="rect">
            <a:avLst/>
          </a:prstGeom>
        </p:spPr>
      </p:pic>
      <p:sp>
        <p:nvSpPr>
          <p:cNvPr id="7" name="テキスト ボックス 6"/>
          <p:cNvSpPr txBox="1"/>
          <p:nvPr/>
        </p:nvSpPr>
        <p:spPr>
          <a:xfrm>
            <a:off x="3983046" y="5183949"/>
            <a:ext cx="4909434" cy="1569660"/>
          </a:xfrm>
          <a:prstGeom prst="rect">
            <a:avLst/>
          </a:prstGeom>
          <a:noFill/>
        </p:spPr>
        <p:txBody>
          <a:bodyPr wrap="square" rtlCol="0">
            <a:spAutoFit/>
          </a:bodyPr>
          <a:lstStyle/>
          <a:p>
            <a:r>
              <a:rPr kumimoji="1" lang="ja-JP" altLang="en-US" sz="2400" b="1" dirty="0" smtClean="0">
                <a:ln w="18000">
                  <a:noFill/>
                  <a:prstDash val="solid"/>
                  <a:miter lim="800000"/>
                </a:ln>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整理券は、自分のものを切り離して投票会場へ持参しましょう。</a:t>
            </a:r>
            <a:endParaRPr kumimoji="1" lang="en-US" altLang="ja-JP" sz="2400" b="1" dirty="0" smtClean="0">
              <a:ln w="18000">
                <a:noFill/>
                <a:prstDash val="solid"/>
                <a:miter lim="800000"/>
              </a:ln>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dirty="0">
                <a:ln w="18000">
                  <a:noFill/>
                  <a:prstDash val="solid"/>
                  <a:miter lim="800000"/>
                </a:ln>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期日前投票</a:t>
            </a:r>
            <a:r>
              <a:rPr lang="ja-JP" altLang="en-US" sz="2400" b="1" dirty="0" smtClean="0">
                <a:ln w="18000">
                  <a:noFill/>
                  <a:prstDash val="solid"/>
                  <a:miter lim="800000"/>
                </a:ln>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をする場合は、宣誓書を記入しておきましょう。</a:t>
            </a:r>
            <a:endParaRPr kumimoji="1" lang="ja-JP" altLang="en-US" sz="2400" b="1" dirty="0">
              <a:ln w="18000">
                <a:noFill/>
                <a:prstDash val="solid"/>
                <a:miter lim="800000"/>
              </a:ln>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424626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第１６問</a:t>
            </a:r>
            <a:endParaRPr kumimoji="1" lang="ja-JP" altLang="en-US" sz="3200" dirty="0"/>
          </a:p>
        </p:txBody>
      </p:sp>
      <p:sp>
        <p:nvSpPr>
          <p:cNvPr id="3" name="コンテンツ プレースホルダー 2"/>
          <p:cNvSpPr>
            <a:spLocks noGrp="1"/>
          </p:cNvSpPr>
          <p:nvPr>
            <p:ph idx="1"/>
          </p:nvPr>
        </p:nvSpPr>
        <p:spPr>
          <a:xfrm>
            <a:off x="822960" y="1100627"/>
            <a:ext cx="7520940" cy="3744000"/>
          </a:xfrm>
        </p:spPr>
        <p:txBody>
          <a:bodyPr anchor="ctr">
            <a:normAutofit/>
          </a:bodyPr>
          <a:lstStyle/>
          <a:p>
            <a:r>
              <a:rPr kumimoji="1" lang="ja-JP" altLang="en-US" sz="4000" dirty="0" smtClean="0"/>
              <a:t>　投票日当日の朝、投票所へ一番乗りした人には投票用紙が２枚もらえる特典がある。</a:t>
            </a:r>
            <a:endParaRPr kumimoji="1" lang="ja-JP" altLang="en-US" sz="4000" dirty="0"/>
          </a:p>
        </p:txBody>
      </p:sp>
    </p:spTree>
    <p:extLst>
      <p:ext uri="{BB962C8B-B14F-4D97-AF65-F5344CB8AC3E}">
        <p14:creationId xmlns:p14="http://schemas.microsoft.com/office/powerpoint/2010/main" val="3948231178"/>
      </p:ext>
    </p:extLst>
  </p:cSld>
  <p:clrMapOvr>
    <a:masterClrMapping/>
  </p:clrMapOvr>
  <p:transition spd="slow">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a:t>正解</a:t>
            </a:r>
            <a:r>
              <a:rPr lang="ja-JP" altLang="en-US" sz="3600" dirty="0" smtClean="0"/>
              <a:t>は「</a:t>
            </a:r>
            <a:r>
              <a:rPr lang="en-US" altLang="ja-JP" sz="3600" dirty="0">
                <a:solidFill>
                  <a:srgbClr val="FF0000"/>
                </a:solidFill>
              </a:rPr>
              <a:t>×</a:t>
            </a:r>
            <a:r>
              <a:rPr lang="ja-JP" altLang="en-US" sz="3600" dirty="0" smtClean="0"/>
              <a:t>」</a:t>
            </a:r>
            <a:endParaRPr kumimoji="1" lang="ja-JP" altLang="en-US" sz="3600" dirty="0"/>
          </a:p>
        </p:txBody>
      </p:sp>
      <p:sp>
        <p:nvSpPr>
          <p:cNvPr id="3" name="コンテンツ プレースホルダー 2"/>
          <p:cNvSpPr>
            <a:spLocks noGrp="1"/>
          </p:cNvSpPr>
          <p:nvPr>
            <p:ph idx="1"/>
          </p:nvPr>
        </p:nvSpPr>
        <p:spPr>
          <a:xfrm>
            <a:off x="612000" y="1053184"/>
            <a:ext cx="7920000" cy="4032000"/>
          </a:xfrm>
        </p:spPr>
        <p:txBody>
          <a:bodyPr anchor="ctr">
            <a:normAutofit lnSpcReduction="10000"/>
          </a:bodyPr>
          <a:lstStyle/>
          <a:p>
            <a:r>
              <a:rPr lang="ja-JP" altLang="en-US" sz="2400" dirty="0" smtClean="0">
                <a:latin typeface="FG角ｺﾞｼｯｸ体Ca-M" panose="020B0609000000000000" pitchFamily="49" charset="-128"/>
                <a:ea typeface="FG角ｺﾞｼｯｸ体Ca-M" panose="020B0609000000000000" pitchFamily="49" charset="-128"/>
              </a:rPr>
              <a:t>　　</a:t>
            </a:r>
            <a:r>
              <a:rPr lang="ja-JP" altLang="en-US" sz="2400" dirty="0" smtClean="0">
                <a:solidFill>
                  <a:srgbClr val="0000CC"/>
                </a:solidFill>
                <a:latin typeface="FG角ｺﾞｼｯｸ体Ca-M" panose="020B0609000000000000" pitchFamily="49" charset="-128"/>
                <a:ea typeface="FG角ｺﾞｼｯｸ体Ca-M" panose="020B0609000000000000" pitchFamily="49" charset="-128"/>
              </a:rPr>
              <a:t>当然ですが、投票は１人１票のみです！</a:t>
            </a:r>
            <a:endParaRPr lang="en-US" altLang="ja-JP" sz="2400" dirty="0" smtClean="0">
              <a:solidFill>
                <a:srgbClr val="0000CC"/>
              </a:solidFill>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投票所に一番乗りした人には、投票管理者と投票立会人とともに投票箱の中を確認してもらいます。</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smtClean="0">
                <a:latin typeface="FG角ｺﾞｼｯｸ体Ca-M" panose="020B0609000000000000" pitchFamily="49" charset="-128"/>
                <a:ea typeface="FG角ｺﾞｼｯｸ体Ca-M" panose="020B0609000000000000" pitchFamily="49" charset="-128"/>
              </a:rPr>
              <a:t>　　</a:t>
            </a:r>
            <a:r>
              <a:rPr lang="ja-JP" altLang="en-US" sz="2400" dirty="0">
                <a:latin typeface="FG角ｺﾞｼｯｸ体Ca-M" panose="020B0609000000000000" pitchFamily="49" charset="-128"/>
                <a:ea typeface="FG角ｺﾞｼｯｸ体Ca-M" panose="020B0609000000000000" pitchFamily="49" charset="-128"/>
              </a:rPr>
              <a:t>公職選挙法で</a:t>
            </a:r>
            <a:r>
              <a:rPr lang="ja-JP" altLang="en-US" sz="2400" dirty="0" smtClean="0">
                <a:latin typeface="FG角ｺﾞｼｯｸ体Ca-M" panose="020B0609000000000000" pitchFamily="49" charset="-128"/>
                <a:ea typeface="FG角ｺﾞｼｯｸ体Ca-M" panose="020B0609000000000000" pitchFamily="49" charset="-128"/>
              </a:rPr>
              <a:t>は、投票管理者は、最初の選挙人が投票する前に投票所内にいる選挙人の面前で投票箱を開き、その中に何も入っていないことを示さなければならないと定められています。この公正な選挙を行うための重要な手続きを、一番乗りした選挙人にお願いしています。</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投票箱の中を見られるなんてなかなかない経験ですよね。気になる方は早起きして投票所へ行きましょう。</a:t>
            </a:r>
            <a:endParaRPr lang="en-US" altLang="ja-JP" sz="2400" dirty="0" smtClean="0">
              <a:latin typeface="FG角ｺﾞｼｯｸ体Ca-M" panose="020B0609000000000000" pitchFamily="49" charset="-128"/>
              <a:ea typeface="FG角ｺﾞｼｯｸ体Ca-M" panose="020B0609000000000000" pitchFamily="49" charset="-128"/>
            </a:endParaRPr>
          </a:p>
        </p:txBody>
      </p:sp>
    </p:spTree>
    <p:extLst>
      <p:ext uri="{BB962C8B-B14F-4D97-AF65-F5344CB8AC3E}">
        <p14:creationId xmlns:p14="http://schemas.microsoft.com/office/powerpoint/2010/main" val="7162220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第１７問</a:t>
            </a:r>
            <a:endParaRPr kumimoji="1" lang="ja-JP" altLang="en-US" sz="3200" dirty="0"/>
          </a:p>
        </p:txBody>
      </p:sp>
      <p:sp>
        <p:nvSpPr>
          <p:cNvPr id="3" name="コンテンツ プレースホルダー 2"/>
          <p:cNvSpPr>
            <a:spLocks noGrp="1"/>
          </p:cNvSpPr>
          <p:nvPr>
            <p:ph idx="1"/>
          </p:nvPr>
        </p:nvSpPr>
        <p:spPr>
          <a:xfrm>
            <a:off x="822960" y="1100627"/>
            <a:ext cx="7520940" cy="3744000"/>
          </a:xfrm>
        </p:spPr>
        <p:txBody>
          <a:bodyPr anchor="ctr">
            <a:normAutofit/>
          </a:bodyPr>
          <a:lstStyle/>
          <a:p>
            <a:r>
              <a:rPr kumimoji="1" lang="ja-JP" altLang="en-US" sz="4000" dirty="0" smtClean="0"/>
              <a:t>　部活で利き手を骨折してしまい、自ら投票用紙に記入できないので、一緒に行くお母さんに代わりに書いてもらう予定だ。</a:t>
            </a:r>
            <a:endParaRPr kumimoji="1" lang="ja-JP" altLang="en-US" sz="4000" dirty="0"/>
          </a:p>
        </p:txBody>
      </p:sp>
    </p:spTree>
    <p:extLst>
      <p:ext uri="{BB962C8B-B14F-4D97-AF65-F5344CB8AC3E}">
        <p14:creationId xmlns:p14="http://schemas.microsoft.com/office/powerpoint/2010/main" val="41406527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第２問</a:t>
            </a:r>
            <a:endParaRPr kumimoji="1" lang="ja-JP" altLang="en-US" sz="3200" dirty="0"/>
          </a:p>
        </p:txBody>
      </p:sp>
      <p:sp>
        <p:nvSpPr>
          <p:cNvPr id="3" name="コンテンツ プレースホルダー 2"/>
          <p:cNvSpPr>
            <a:spLocks noGrp="1"/>
          </p:cNvSpPr>
          <p:nvPr>
            <p:ph idx="1"/>
          </p:nvPr>
        </p:nvSpPr>
        <p:spPr>
          <a:xfrm>
            <a:off x="822960" y="1100627"/>
            <a:ext cx="7524000" cy="3744000"/>
          </a:xfrm>
        </p:spPr>
        <p:txBody>
          <a:bodyPr anchor="ctr">
            <a:normAutofit/>
          </a:bodyPr>
          <a:lstStyle/>
          <a:p>
            <a:r>
              <a:rPr kumimoji="1" lang="ja-JP" altLang="en-US" sz="4000" dirty="0" smtClean="0"/>
              <a:t>　日本で</a:t>
            </a:r>
            <a:r>
              <a:rPr lang="ja-JP" altLang="en-US" sz="4000" dirty="0" smtClean="0"/>
              <a:t>最初</a:t>
            </a:r>
            <a:r>
              <a:rPr lang="ja-JP" altLang="en-US" sz="4000" dirty="0"/>
              <a:t>の衆議院</a:t>
            </a:r>
            <a:r>
              <a:rPr lang="ja-JP" altLang="en-US" sz="4000" dirty="0" smtClean="0"/>
              <a:t>選挙（明治</a:t>
            </a:r>
            <a:r>
              <a:rPr lang="en-US" altLang="ja-JP" sz="4000" dirty="0" smtClean="0"/>
              <a:t>23</a:t>
            </a:r>
            <a:r>
              <a:rPr lang="ja-JP" altLang="en-US" sz="4000" dirty="0" smtClean="0"/>
              <a:t>年）では、女性に選挙権が認められていなかった。</a:t>
            </a:r>
            <a:endParaRPr kumimoji="1" lang="ja-JP" altLang="en-US" sz="4000" dirty="0"/>
          </a:p>
        </p:txBody>
      </p:sp>
    </p:spTree>
    <p:extLst>
      <p:ext uri="{BB962C8B-B14F-4D97-AF65-F5344CB8AC3E}">
        <p14:creationId xmlns:p14="http://schemas.microsoft.com/office/powerpoint/2010/main" val="10645638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a:t>正解</a:t>
            </a:r>
            <a:r>
              <a:rPr lang="ja-JP" altLang="en-US" sz="3600" dirty="0" smtClean="0"/>
              <a:t>は「</a:t>
            </a:r>
            <a:r>
              <a:rPr lang="en-US" altLang="ja-JP" sz="3600" dirty="0">
                <a:solidFill>
                  <a:srgbClr val="FF0000"/>
                </a:solidFill>
              </a:rPr>
              <a:t>×</a:t>
            </a:r>
            <a:r>
              <a:rPr lang="ja-JP" altLang="en-US" sz="3600" dirty="0" smtClean="0"/>
              <a:t>」</a:t>
            </a:r>
            <a:endParaRPr kumimoji="1" lang="ja-JP" altLang="en-US" sz="3600" dirty="0"/>
          </a:p>
        </p:txBody>
      </p:sp>
      <p:sp>
        <p:nvSpPr>
          <p:cNvPr id="3" name="コンテンツ プレースホルダー 2"/>
          <p:cNvSpPr>
            <a:spLocks noGrp="1"/>
          </p:cNvSpPr>
          <p:nvPr>
            <p:ph idx="1"/>
          </p:nvPr>
        </p:nvSpPr>
        <p:spPr>
          <a:xfrm>
            <a:off x="612000" y="1100627"/>
            <a:ext cx="7920000" cy="3780000"/>
          </a:xfrm>
        </p:spPr>
        <p:txBody>
          <a:bodyPr anchor="ctr">
            <a:normAutofit/>
          </a:bodyPr>
          <a:lstStyle/>
          <a:p>
            <a:r>
              <a:rPr lang="ja-JP" altLang="en-US" sz="2400" dirty="0">
                <a:latin typeface="FG角ｺﾞｼｯｸ体Ca-M" panose="020B0609000000000000" pitchFamily="49" charset="-128"/>
                <a:ea typeface="FG角ｺﾞｼｯｸ体Ca-M" panose="020B0609000000000000" pitchFamily="49" charset="-128"/>
              </a:rPr>
              <a:t>　　手や目が不自由などの理由で、投票所で自ら投票用紙に記入することが難しいひとは、投票所係員が代理で記入する</a:t>
            </a:r>
            <a:r>
              <a:rPr lang="ja-JP" altLang="en-US" sz="2400" dirty="0">
                <a:solidFill>
                  <a:srgbClr val="0000CC"/>
                </a:solidFill>
                <a:latin typeface="FG角ｺﾞｼｯｸ体Ca-M" panose="020B0609000000000000" pitchFamily="49" charset="-128"/>
                <a:ea typeface="FG角ｺﾞｼｯｸ体Ca-M" panose="020B0609000000000000" pitchFamily="49" charset="-128"/>
              </a:rPr>
              <a:t>「代理投票」</a:t>
            </a:r>
            <a:r>
              <a:rPr lang="ja-JP" altLang="en-US" sz="2400" dirty="0">
                <a:latin typeface="FG角ｺﾞｼｯｸ体Ca-M" panose="020B0609000000000000" pitchFamily="49" charset="-128"/>
                <a:ea typeface="FG角ｺﾞｼｯｸ体Ca-M" panose="020B0609000000000000" pitchFamily="49" charset="-128"/>
              </a:rPr>
              <a:t>の制度を利用します。</a:t>
            </a: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各投票所</a:t>
            </a:r>
            <a:r>
              <a:rPr lang="ja-JP" altLang="en-US" sz="2400" dirty="0">
                <a:latin typeface="FG角ｺﾞｼｯｸ体Ca-M" panose="020B0609000000000000" pitchFamily="49" charset="-128"/>
                <a:ea typeface="FG角ｺﾞｼｯｸ体Ca-M" panose="020B0609000000000000" pitchFamily="49" charset="-128"/>
              </a:rPr>
              <a:t>にはあらかじめ選任された係員</a:t>
            </a:r>
            <a:r>
              <a:rPr lang="ja-JP" altLang="en-US" sz="2400" dirty="0" smtClean="0">
                <a:latin typeface="FG角ｺﾞｼｯｸ体Ca-M" panose="020B0609000000000000" pitchFamily="49" charset="-128"/>
                <a:ea typeface="FG角ｺﾞｼｯｸ体Ca-M" panose="020B0609000000000000" pitchFamily="49" charset="-128"/>
              </a:rPr>
              <a:t>が２人いて</a:t>
            </a:r>
            <a:r>
              <a:rPr lang="ja-JP" altLang="en-US" sz="2400" dirty="0">
                <a:latin typeface="FG角ｺﾞｼｯｸ体Ca-M" panose="020B0609000000000000" pitchFamily="49" charset="-128"/>
                <a:ea typeface="FG角ｺﾞｼｯｸ体Ca-M" panose="020B0609000000000000" pitchFamily="49" charset="-128"/>
              </a:rPr>
              <a:t>、１人が本人の意思表示を受けて投票用紙に記入し、もう１人の</a:t>
            </a:r>
            <a:r>
              <a:rPr lang="ja-JP" altLang="en-US" sz="2400" dirty="0" smtClean="0">
                <a:latin typeface="FG角ｺﾞｼｯｸ体Ca-M" panose="020B0609000000000000" pitchFamily="49" charset="-128"/>
                <a:ea typeface="FG角ｺﾞｼｯｸ体Ca-M" panose="020B0609000000000000" pitchFamily="49" charset="-128"/>
              </a:rPr>
              <a:t>係員が不正</a:t>
            </a:r>
            <a:r>
              <a:rPr lang="ja-JP" altLang="en-US" sz="2400" dirty="0">
                <a:latin typeface="FG角ｺﾞｼｯｸ体Ca-M" panose="020B0609000000000000" pitchFamily="49" charset="-128"/>
                <a:ea typeface="FG角ｺﾞｼｯｸ体Ca-M" panose="020B0609000000000000" pitchFamily="49" charset="-128"/>
              </a:rPr>
              <a:t>がないか</a:t>
            </a:r>
            <a:r>
              <a:rPr lang="ja-JP" altLang="en-US" sz="2400" dirty="0" smtClean="0">
                <a:latin typeface="FG角ｺﾞｼｯｸ体Ca-M" panose="020B0609000000000000" pitchFamily="49" charset="-128"/>
                <a:ea typeface="FG角ｺﾞｼｯｸ体Ca-M" panose="020B0609000000000000" pitchFamily="49" charset="-128"/>
              </a:rPr>
              <a:t>立ち会い、投票</a:t>
            </a:r>
            <a:r>
              <a:rPr lang="ja-JP" altLang="en-US" sz="2400" dirty="0">
                <a:latin typeface="FG角ｺﾞｼｯｸ体Ca-M" panose="020B0609000000000000" pitchFamily="49" charset="-128"/>
                <a:ea typeface="FG角ｺﾞｼｯｸ体Ca-M" panose="020B0609000000000000" pitchFamily="49" charset="-128"/>
              </a:rPr>
              <a:t>します。</a:t>
            </a: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また</a:t>
            </a:r>
            <a:r>
              <a:rPr lang="ja-JP" altLang="en-US" sz="2400" dirty="0">
                <a:latin typeface="FG角ｺﾞｼｯｸ体Ca-M" panose="020B0609000000000000" pitchFamily="49" charset="-128"/>
                <a:ea typeface="FG角ｺﾞｼｯｸ体Ca-M" panose="020B0609000000000000" pitchFamily="49" charset="-128"/>
              </a:rPr>
              <a:t>、点字器と点字用投票</a:t>
            </a:r>
            <a:r>
              <a:rPr lang="ja-JP" altLang="en-US" sz="2400" dirty="0" smtClean="0">
                <a:latin typeface="FG角ｺﾞｼｯｸ体Ca-M" panose="020B0609000000000000" pitchFamily="49" charset="-128"/>
                <a:ea typeface="FG角ｺﾞｼｯｸ体Ca-M" panose="020B0609000000000000" pitchFamily="49" charset="-128"/>
              </a:rPr>
              <a:t>用紙を各投票所</a:t>
            </a:r>
            <a:r>
              <a:rPr lang="ja-JP" altLang="en-US" sz="2400" dirty="0">
                <a:latin typeface="FG角ｺﾞｼｯｸ体Ca-M" panose="020B0609000000000000" pitchFamily="49" charset="-128"/>
                <a:ea typeface="FG角ｺﾞｼｯｸ体Ca-M" panose="020B0609000000000000" pitchFamily="49" charset="-128"/>
              </a:rPr>
              <a:t>に</a:t>
            </a:r>
            <a:r>
              <a:rPr lang="ja-JP" altLang="en-US" sz="2400" dirty="0" smtClean="0">
                <a:latin typeface="FG角ｺﾞｼｯｸ体Ca-M" panose="020B0609000000000000" pitchFamily="49" charset="-128"/>
                <a:ea typeface="FG角ｺﾞｼｯｸ体Ca-M" panose="020B0609000000000000" pitchFamily="49" charset="-128"/>
              </a:rPr>
              <a:t>備えている</a:t>
            </a:r>
            <a:r>
              <a:rPr lang="ja-JP" altLang="en-US" sz="2400" dirty="0">
                <a:latin typeface="FG角ｺﾞｼｯｸ体Ca-M" panose="020B0609000000000000" pitchFamily="49" charset="-128"/>
                <a:ea typeface="FG角ｺﾞｼｯｸ体Ca-M" panose="020B0609000000000000" pitchFamily="49" charset="-128"/>
              </a:rPr>
              <a:t>ので、点字</a:t>
            </a:r>
            <a:r>
              <a:rPr lang="ja-JP" altLang="en-US" sz="2400" dirty="0" smtClean="0">
                <a:latin typeface="FG角ｺﾞｼｯｸ体Ca-M" panose="020B0609000000000000" pitchFamily="49" charset="-128"/>
                <a:ea typeface="FG角ｺﾞｼｯｸ体Ca-M" panose="020B0609000000000000" pitchFamily="49" charset="-128"/>
              </a:rPr>
              <a:t>投票をする</a:t>
            </a:r>
            <a:r>
              <a:rPr lang="ja-JP" altLang="en-US" sz="2400" dirty="0">
                <a:latin typeface="FG角ｺﾞｼｯｸ体Ca-M" panose="020B0609000000000000" pitchFamily="49" charset="-128"/>
                <a:ea typeface="FG角ｺﾞｼｯｸ体Ca-M" panose="020B0609000000000000" pitchFamily="49" charset="-128"/>
              </a:rPr>
              <a:t>こともできます。</a:t>
            </a:r>
          </a:p>
        </p:txBody>
      </p:sp>
    </p:spTree>
    <p:extLst>
      <p:ext uri="{BB962C8B-B14F-4D97-AF65-F5344CB8AC3E}">
        <p14:creationId xmlns:p14="http://schemas.microsoft.com/office/powerpoint/2010/main" val="14157094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第１８問</a:t>
            </a:r>
            <a:endParaRPr kumimoji="1" lang="ja-JP" altLang="en-US" sz="3200" dirty="0"/>
          </a:p>
        </p:txBody>
      </p:sp>
      <p:sp>
        <p:nvSpPr>
          <p:cNvPr id="3" name="コンテンツ プレースホルダー 2"/>
          <p:cNvSpPr>
            <a:spLocks noGrp="1"/>
          </p:cNvSpPr>
          <p:nvPr>
            <p:ph idx="1"/>
          </p:nvPr>
        </p:nvSpPr>
        <p:spPr>
          <a:xfrm>
            <a:off x="822960" y="1100627"/>
            <a:ext cx="7520940" cy="3744000"/>
          </a:xfrm>
        </p:spPr>
        <p:txBody>
          <a:bodyPr anchor="ctr">
            <a:normAutofit/>
          </a:bodyPr>
          <a:lstStyle/>
          <a:p>
            <a:r>
              <a:rPr kumimoji="1" lang="ja-JP" altLang="en-US" sz="4000" dirty="0" smtClean="0"/>
              <a:t>　投票用紙には</a:t>
            </a:r>
            <a:r>
              <a:rPr lang="ja-JP" altLang="en-US" sz="4000" dirty="0" smtClean="0"/>
              <a:t>不正防止のため、お札のような透かしが入っている。</a:t>
            </a:r>
            <a:endParaRPr kumimoji="1" lang="ja-JP" altLang="en-US" sz="4000" dirty="0"/>
          </a:p>
        </p:txBody>
      </p:sp>
    </p:spTree>
    <p:extLst>
      <p:ext uri="{BB962C8B-B14F-4D97-AF65-F5344CB8AC3E}">
        <p14:creationId xmlns:p14="http://schemas.microsoft.com/office/powerpoint/2010/main" val="30237892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a:t>正解</a:t>
            </a:r>
            <a:r>
              <a:rPr lang="ja-JP" altLang="en-US" sz="3600" dirty="0" smtClean="0"/>
              <a:t>は「</a:t>
            </a:r>
            <a:r>
              <a:rPr lang="en-US" altLang="ja-JP" sz="3600" dirty="0">
                <a:solidFill>
                  <a:srgbClr val="FF0000"/>
                </a:solidFill>
              </a:rPr>
              <a:t>×</a:t>
            </a:r>
            <a:r>
              <a:rPr lang="ja-JP" altLang="en-US" sz="3600" dirty="0" smtClean="0"/>
              <a:t>」</a:t>
            </a:r>
            <a:endParaRPr kumimoji="1" lang="ja-JP" altLang="en-US" sz="3600" dirty="0"/>
          </a:p>
        </p:txBody>
      </p:sp>
      <p:sp>
        <p:nvSpPr>
          <p:cNvPr id="3" name="コンテンツ プレースホルダー 2"/>
          <p:cNvSpPr>
            <a:spLocks noGrp="1"/>
          </p:cNvSpPr>
          <p:nvPr>
            <p:ph idx="1"/>
          </p:nvPr>
        </p:nvSpPr>
        <p:spPr>
          <a:xfrm>
            <a:off x="612000" y="1100627"/>
            <a:ext cx="7920000" cy="3780000"/>
          </a:xfrm>
        </p:spPr>
        <p:txBody>
          <a:bodyPr anchor="ctr">
            <a:normAutofit/>
          </a:bodyPr>
          <a:lstStyle/>
          <a:p>
            <a:r>
              <a:rPr lang="ja-JP" altLang="en-US" sz="2400" dirty="0" smtClean="0">
                <a:latin typeface="FG角ｺﾞｼｯｸ体Ca-M" panose="020B0609000000000000" pitchFamily="49" charset="-128"/>
                <a:ea typeface="FG角ｺﾞｼｯｸ体Ca-M" panose="020B0609000000000000" pitchFamily="49" charset="-128"/>
              </a:rPr>
              <a:t>　　透かしは入っていませんが、少しでも開票作業がスムーズになるように施された秘密があります。</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smtClean="0">
                <a:latin typeface="FG角ｺﾞｼｯｸ体Ca-M" panose="020B0609000000000000" pitchFamily="49" charset="-128"/>
                <a:ea typeface="FG角ｺﾞｼｯｸ体Ca-M" panose="020B0609000000000000" pitchFamily="49" charset="-128"/>
              </a:rPr>
              <a:t>　</a:t>
            </a:r>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実は、投票</a:t>
            </a:r>
            <a:r>
              <a:rPr lang="ja-JP" altLang="en-US" sz="2400" dirty="0">
                <a:latin typeface="FG角ｺﾞｼｯｸ体Ca-M" panose="020B0609000000000000" pitchFamily="49" charset="-128"/>
                <a:ea typeface="FG角ｺﾞｼｯｸ体Ca-M" panose="020B0609000000000000" pitchFamily="49" charset="-128"/>
              </a:rPr>
              <a:t>用紙はプラスチックを主原料にした</a:t>
            </a:r>
            <a:r>
              <a:rPr lang="ja-JP" altLang="en-US" sz="2400" dirty="0" smtClean="0">
                <a:latin typeface="FG角ｺﾞｼｯｸ体Ca-M" panose="020B0609000000000000" pitchFamily="49" charset="-128"/>
                <a:ea typeface="FG角ｺﾞｼｯｸ体Ca-M" panose="020B0609000000000000" pitchFamily="49" charset="-128"/>
              </a:rPr>
              <a:t>特殊な紙</a:t>
            </a:r>
            <a:r>
              <a:rPr lang="ja-JP" altLang="en-US" sz="2400" dirty="0">
                <a:latin typeface="FG角ｺﾞｼｯｸ体Ca-M" panose="020B0609000000000000" pitchFamily="49" charset="-128"/>
                <a:ea typeface="FG角ｺﾞｼｯｸ体Ca-M" panose="020B0609000000000000" pitchFamily="49" charset="-128"/>
              </a:rPr>
              <a:t>で作られており、投票箱に折って入れられてもしばらくすると自然に開くようになっています</a:t>
            </a:r>
            <a:r>
              <a:rPr lang="ja-JP" altLang="en-US" sz="2400" dirty="0" smtClean="0">
                <a:latin typeface="FG角ｺﾞｼｯｸ体Ca-M" panose="020B0609000000000000" pitchFamily="49" charset="-128"/>
                <a:ea typeface="FG角ｺﾞｼｯｸ体Ca-M" panose="020B0609000000000000" pitchFamily="49" charset="-128"/>
              </a:rPr>
              <a:t>。</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smtClean="0">
                <a:latin typeface="FG角ｺﾞｼｯｸ体Ca-M" panose="020B0609000000000000" pitchFamily="49" charset="-128"/>
                <a:ea typeface="FG角ｺﾞｼｯｸ体Ca-M" panose="020B0609000000000000" pitchFamily="49" charset="-128"/>
              </a:rPr>
              <a:t>　　選挙管理委員会では、少しでも早くみなさんに開票結果をお伝えできるようにこのような小さな工夫を色々と行っています。</a:t>
            </a:r>
            <a:endParaRPr lang="en-US" altLang="ja-JP" sz="2400" dirty="0" smtClean="0">
              <a:latin typeface="FG角ｺﾞｼｯｸ体Ca-M" panose="020B0609000000000000" pitchFamily="49" charset="-128"/>
              <a:ea typeface="FG角ｺﾞｼｯｸ体Ca-M" panose="020B0609000000000000" pitchFamily="49" charset="-128"/>
            </a:endParaRPr>
          </a:p>
        </p:txBody>
      </p:sp>
    </p:spTree>
    <p:extLst>
      <p:ext uri="{BB962C8B-B14F-4D97-AF65-F5344CB8AC3E}">
        <p14:creationId xmlns:p14="http://schemas.microsoft.com/office/powerpoint/2010/main" val="7653300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第１９問</a:t>
            </a:r>
            <a:endParaRPr kumimoji="1" lang="ja-JP" altLang="en-US" sz="3200" dirty="0"/>
          </a:p>
        </p:txBody>
      </p:sp>
      <p:sp>
        <p:nvSpPr>
          <p:cNvPr id="3" name="コンテンツ プレースホルダー 2"/>
          <p:cNvSpPr>
            <a:spLocks noGrp="1"/>
          </p:cNvSpPr>
          <p:nvPr>
            <p:ph idx="1"/>
          </p:nvPr>
        </p:nvSpPr>
        <p:spPr>
          <a:xfrm>
            <a:off x="822960" y="1100627"/>
            <a:ext cx="7520940" cy="3744000"/>
          </a:xfrm>
        </p:spPr>
        <p:txBody>
          <a:bodyPr anchor="ctr">
            <a:normAutofit/>
          </a:bodyPr>
          <a:lstStyle/>
          <a:p>
            <a:r>
              <a:rPr kumimoji="1" lang="ja-JP" altLang="en-US" sz="4000" dirty="0" smtClean="0"/>
              <a:t>　いざ、投票。</a:t>
            </a:r>
            <a:endParaRPr kumimoji="1" lang="en-US" altLang="ja-JP" sz="4000" dirty="0" smtClean="0"/>
          </a:p>
          <a:p>
            <a:r>
              <a:rPr lang="ja-JP" altLang="en-US" sz="4000" dirty="0"/>
              <a:t>　</a:t>
            </a:r>
            <a:r>
              <a:rPr lang="ja-JP" altLang="en-US" sz="4000" dirty="0" smtClean="0"/>
              <a:t>友人が誰に投票するのか気になったので、投票用紙をのぞき込みながら尋ねてみた。</a:t>
            </a:r>
            <a:endParaRPr kumimoji="1" lang="ja-JP" altLang="en-US" sz="4000" dirty="0"/>
          </a:p>
        </p:txBody>
      </p:sp>
    </p:spTree>
    <p:extLst>
      <p:ext uri="{BB962C8B-B14F-4D97-AF65-F5344CB8AC3E}">
        <p14:creationId xmlns:p14="http://schemas.microsoft.com/office/powerpoint/2010/main" val="33570392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a:t>正解</a:t>
            </a:r>
            <a:r>
              <a:rPr lang="ja-JP" altLang="en-US" sz="3600" dirty="0" smtClean="0"/>
              <a:t>は「</a:t>
            </a:r>
            <a:r>
              <a:rPr lang="en-US" altLang="ja-JP" sz="3600" dirty="0">
                <a:solidFill>
                  <a:srgbClr val="FF0000"/>
                </a:solidFill>
              </a:rPr>
              <a:t>×</a:t>
            </a:r>
            <a:r>
              <a:rPr lang="ja-JP" altLang="en-US" sz="3600" dirty="0" smtClean="0"/>
              <a:t>」</a:t>
            </a:r>
            <a:endParaRPr kumimoji="1" lang="ja-JP" altLang="en-US" sz="3600" dirty="0"/>
          </a:p>
        </p:txBody>
      </p:sp>
      <p:sp>
        <p:nvSpPr>
          <p:cNvPr id="3" name="コンテンツ プレースホルダー 2"/>
          <p:cNvSpPr>
            <a:spLocks noGrp="1"/>
          </p:cNvSpPr>
          <p:nvPr>
            <p:ph idx="1"/>
          </p:nvPr>
        </p:nvSpPr>
        <p:spPr>
          <a:xfrm>
            <a:off x="612000" y="1100627"/>
            <a:ext cx="7920000" cy="3780000"/>
          </a:xfrm>
        </p:spPr>
        <p:txBody>
          <a:bodyPr anchor="ctr">
            <a:normAutofit/>
          </a:bodyPr>
          <a:lstStyle/>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選挙では、</a:t>
            </a:r>
            <a:r>
              <a:rPr lang="ja-JP" altLang="en-US" sz="2400" dirty="0">
                <a:latin typeface="FG角ｺﾞｼｯｸ体Ca-M" panose="020B0609000000000000" pitchFamily="49" charset="-128"/>
                <a:ea typeface="FG角ｺﾞｼｯｸ体Ca-M" panose="020B0609000000000000" pitchFamily="49" charset="-128"/>
              </a:rPr>
              <a:t>誰が誰に投票したかという秘密が守られる</a:t>
            </a:r>
            <a:r>
              <a:rPr lang="ja-JP" altLang="en-US" sz="2400" dirty="0" smtClean="0">
                <a:solidFill>
                  <a:srgbClr val="FF0000"/>
                </a:solidFill>
                <a:latin typeface="FG角ｺﾞｼｯｸ体Ca-M" panose="020B0609000000000000" pitchFamily="49" charset="-128"/>
                <a:ea typeface="FG角ｺﾞｼｯｸ体Ca-M" panose="020B0609000000000000" pitchFamily="49" charset="-128"/>
              </a:rPr>
              <a:t>「投票の秘密保持」</a:t>
            </a:r>
            <a:r>
              <a:rPr lang="ja-JP" altLang="en-US" sz="2400" dirty="0" smtClean="0">
                <a:latin typeface="FG角ｺﾞｼｯｸ体Ca-M" panose="020B0609000000000000" pitchFamily="49" charset="-128"/>
                <a:ea typeface="FG角ｺﾞｼｯｸ体Ca-M" panose="020B0609000000000000" pitchFamily="49" charset="-128"/>
              </a:rPr>
              <a:t>に関して定められています。</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ほか</a:t>
            </a:r>
            <a:r>
              <a:rPr lang="ja-JP" altLang="en-US" sz="2400" dirty="0">
                <a:latin typeface="FG角ｺﾞｼｯｸ体Ca-M" panose="020B0609000000000000" pitchFamily="49" charset="-128"/>
                <a:ea typeface="FG角ｺﾞｼｯｸ体Ca-M" panose="020B0609000000000000" pitchFamily="49" charset="-128"/>
              </a:rPr>
              <a:t>の人の投票用紙をのぞき込んだり、自分が書いた投票用紙をほかの人に見せたりしてはいけません</a:t>
            </a:r>
            <a:r>
              <a:rPr lang="ja-JP" altLang="en-US" sz="2400" dirty="0" smtClean="0">
                <a:latin typeface="FG角ｺﾞｼｯｸ体Ca-M" panose="020B0609000000000000" pitchFamily="49" charset="-128"/>
                <a:ea typeface="FG角ｺﾞｼｯｸ体Ca-M" panose="020B0609000000000000" pitchFamily="49" charset="-128"/>
              </a:rPr>
              <a:t>。</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また</a:t>
            </a:r>
            <a:r>
              <a:rPr lang="ja-JP" altLang="en-US" sz="2400" dirty="0">
                <a:latin typeface="FG角ｺﾞｼｯｸ体Ca-M" panose="020B0609000000000000" pitchFamily="49" charset="-128"/>
                <a:ea typeface="FG角ｺﾞｼｯｸ体Ca-M" panose="020B0609000000000000" pitchFamily="49" charset="-128"/>
              </a:rPr>
              <a:t>、投票所内で誰に投票するか相談すること</a:t>
            </a:r>
            <a:r>
              <a:rPr lang="ja-JP" altLang="en-US" sz="2400" dirty="0" smtClean="0">
                <a:latin typeface="FG角ｺﾞｼｯｸ体Ca-M" panose="020B0609000000000000" pitchFamily="49" charset="-128"/>
                <a:ea typeface="FG角ｺﾞｼｯｸ体Ca-M" panose="020B0609000000000000" pitchFamily="49" charset="-128"/>
              </a:rPr>
              <a:t>もやめましょう。</a:t>
            </a:r>
            <a:endParaRPr lang="en-US" altLang="ja-JP" sz="2400" dirty="0" smtClean="0">
              <a:latin typeface="FG角ｺﾞｼｯｸ体Ca-M" panose="020B0609000000000000" pitchFamily="49" charset="-128"/>
              <a:ea typeface="FG角ｺﾞｼｯｸ体Ca-M" panose="020B0609000000000000" pitchFamily="49" charset="-128"/>
            </a:endParaRPr>
          </a:p>
        </p:txBody>
      </p:sp>
      <p:pic>
        <p:nvPicPr>
          <p:cNvPr id="4" name="図 3" descr="投票所のイラスト（選挙）"/>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0424" y="4293096"/>
            <a:ext cx="2615158" cy="2441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2547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第２０問</a:t>
            </a:r>
            <a:endParaRPr kumimoji="1" lang="ja-JP" altLang="en-US" sz="3200" dirty="0"/>
          </a:p>
        </p:txBody>
      </p:sp>
      <p:sp>
        <p:nvSpPr>
          <p:cNvPr id="3" name="コンテンツ プレースホルダー 2"/>
          <p:cNvSpPr>
            <a:spLocks noGrp="1"/>
          </p:cNvSpPr>
          <p:nvPr>
            <p:ph idx="1"/>
          </p:nvPr>
        </p:nvSpPr>
        <p:spPr>
          <a:xfrm>
            <a:off x="822960" y="1100627"/>
            <a:ext cx="7520940" cy="3744000"/>
          </a:xfrm>
        </p:spPr>
        <p:txBody>
          <a:bodyPr anchor="ctr">
            <a:normAutofit/>
          </a:bodyPr>
          <a:lstStyle/>
          <a:p>
            <a:r>
              <a:rPr kumimoji="1" lang="ja-JP" altLang="en-US" sz="4000" dirty="0" smtClean="0"/>
              <a:t>　慣れない投票所の雰囲気に緊張して書き損じてしまった。</a:t>
            </a:r>
            <a:endParaRPr kumimoji="1" lang="en-US" altLang="ja-JP" sz="4000" dirty="0" smtClean="0"/>
          </a:p>
          <a:p>
            <a:r>
              <a:rPr lang="ja-JP" altLang="en-US" sz="4000" dirty="0"/>
              <a:t>　</a:t>
            </a:r>
            <a:r>
              <a:rPr lang="ja-JP" altLang="en-US" sz="4000" dirty="0" smtClean="0"/>
              <a:t>新しい投票用紙に交換してもらおう。</a:t>
            </a:r>
            <a:endParaRPr kumimoji="1" lang="ja-JP" altLang="en-US" sz="4000" dirty="0"/>
          </a:p>
        </p:txBody>
      </p:sp>
    </p:spTree>
    <p:extLst>
      <p:ext uri="{BB962C8B-B14F-4D97-AF65-F5344CB8AC3E}">
        <p14:creationId xmlns:p14="http://schemas.microsoft.com/office/powerpoint/2010/main" val="8850320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a:t>正解</a:t>
            </a:r>
            <a:r>
              <a:rPr lang="ja-JP" altLang="en-US" sz="3600" dirty="0" smtClean="0"/>
              <a:t>は「</a:t>
            </a:r>
            <a:r>
              <a:rPr lang="ja-JP" altLang="en-US" sz="3600" dirty="0" smtClean="0">
                <a:solidFill>
                  <a:srgbClr val="0000CC"/>
                </a:solidFill>
              </a:rPr>
              <a:t>○</a:t>
            </a:r>
            <a:r>
              <a:rPr lang="ja-JP" altLang="en-US" sz="3600" dirty="0" smtClean="0"/>
              <a:t>」</a:t>
            </a:r>
            <a:endParaRPr kumimoji="1" lang="ja-JP" altLang="en-US" sz="3600" dirty="0"/>
          </a:p>
        </p:txBody>
      </p:sp>
      <p:sp>
        <p:nvSpPr>
          <p:cNvPr id="3" name="コンテンツ プレースホルダー 2"/>
          <p:cNvSpPr>
            <a:spLocks noGrp="1"/>
          </p:cNvSpPr>
          <p:nvPr>
            <p:ph idx="1"/>
          </p:nvPr>
        </p:nvSpPr>
        <p:spPr>
          <a:xfrm>
            <a:off x="612000" y="1100627"/>
            <a:ext cx="7920000" cy="3780000"/>
          </a:xfrm>
        </p:spPr>
        <p:txBody>
          <a:bodyPr anchor="ctr">
            <a:normAutofit/>
          </a:bodyPr>
          <a:lstStyle/>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投票用紙の汚損や書き損じ等により再交付が必要な場合は、係員にその旨を伝えてください。</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交付済みの投票用紙と引き換えに、あらためて投票用紙を交付します。</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a:t>
            </a:r>
            <a:r>
              <a:rPr lang="ja-JP" altLang="en-US" sz="2400" dirty="0">
                <a:latin typeface="FG角ｺﾞｼｯｸ体Ca-M" panose="020B0609000000000000" pitchFamily="49" charset="-128"/>
                <a:ea typeface="FG角ｺﾞｼｯｸ体Ca-M" panose="020B0609000000000000" pitchFamily="49" charset="-128"/>
              </a:rPr>
              <a:t>なお</a:t>
            </a:r>
            <a:r>
              <a:rPr lang="ja-JP" altLang="en-US" sz="2400" dirty="0" smtClean="0">
                <a:latin typeface="FG角ｺﾞｼｯｸ体Ca-M" panose="020B0609000000000000" pitchFamily="49" charset="-128"/>
                <a:ea typeface="FG角ｺﾞｼｯｸ体Ca-M" panose="020B0609000000000000" pitchFamily="49" charset="-128"/>
              </a:rPr>
              <a:t>、書き誤った文字を二重線で消して、その横に正しい文字を記入することもできます。</a:t>
            </a:r>
            <a:endParaRPr lang="en-US" altLang="ja-JP" sz="2400" dirty="0" smtClean="0">
              <a:latin typeface="FG角ｺﾞｼｯｸ体Ca-M" panose="020B0609000000000000" pitchFamily="49" charset="-128"/>
              <a:ea typeface="FG角ｺﾞｼｯｸ体Ca-M" panose="020B0609000000000000" pitchFamily="49" charset="-128"/>
            </a:endParaRPr>
          </a:p>
        </p:txBody>
      </p:sp>
    </p:spTree>
    <p:extLst>
      <p:ext uri="{BB962C8B-B14F-4D97-AF65-F5344CB8AC3E}">
        <p14:creationId xmlns:p14="http://schemas.microsoft.com/office/powerpoint/2010/main" val="21522104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第２１問</a:t>
            </a:r>
            <a:endParaRPr kumimoji="1" lang="ja-JP" altLang="en-US" sz="3200" dirty="0"/>
          </a:p>
        </p:txBody>
      </p:sp>
      <p:sp>
        <p:nvSpPr>
          <p:cNvPr id="3" name="コンテンツ プレースホルダー 2"/>
          <p:cNvSpPr>
            <a:spLocks noGrp="1"/>
          </p:cNvSpPr>
          <p:nvPr>
            <p:ph idx="1"/>
          </p:nvPr>
        </p:nvSpPr>
        <p:spPr>
          <a:xfrm>
            <a:off x="822960" y="1100627"/>
            <a:ext cx="7520940" cy="3744000"/>
          </a:xfrm>
        </p:spPr>
        <p:txBody>
          <a:bodyPr anchor="ctr">
            <a:normAutofit/>
          </a:bodyPr>
          <a:lstStyle/>
          <a:p>
            <a:r>
              <a:rPr kumimoji="1" lang="ja-JP" altLang="en-US" sz="4000" dirty="0" smtClean="0"/>
              <a:t>　応援している気持ちを伝えたくて、投票用紙に「○○候補　がんばれ！」と書いたよ。</a:t>
            </a:r>
            <a:endParaRPr kumimoji="1" lang="en-US" altLang="ja-JP" sz="4000" dirty="0" smtClean="0"/>
          </a:p>
          <a:p>
            <a:r>
              <a:rPr lang="ja-JP" altLang="en-US" sz="4000" dirty="0"/>
              <a:t>　当選する</a:t>
            </a:r>
            <a:r>
              <a:rPr lang="ja-JP" altLang="en-US" sz="4000" dirty="0" smtClean="0"/>
              <a:t>と</a:t>
            </a:r>
            <a:r>
              <a:rPr lang="ja-JP" altLang="en-US" sz="4000" dirty="0"/>
              <a:t>いい</a:t>
            </a:r>
            <a:r>
              <a:rPr lang="ja-JP" altLang="en-US" sz="4000" dirty="0" smtClean="0"/>
              <a:t>なあ。</a:t>
            </a:r>
            <a:endParaRPr kumimoji="1" lang="ja-JP" altLang="en-US" sz="4000" dirty="0"/>
          </a:p>
        </p:txBody>
      </p:sp>
    </p:spTree>
    <p:extLst>
      <p:ext uri="{BB962C8B-B14F-4D97-AF65-F5344CB8AC3E}">
        <p14:creationId xmlns:p14="http://schemas.microsoft.com/office/powerpoint/2010/main" val="1655470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a:t>正解</a:t>
            </a:r>
            <a:r>
              <a:rPr lang="ja-JP" altLang="en-US" sz="3600" dirty="0" smtClean="0"/>
              <a:t>は「</a:t>
            </a:r>
            <a:r>
              <a:rPr lang="en-US" altLang="ja-JP" sz="3600" dirty="0">
                <a:solidFill>
                  <a:srgbClr val="FF0000"/>
                </a:solidFill>
              </a:rPr>
              <a:t>×</a:t>
            </a:r>
            <a:r>
              <a:rPr lang="ja-JP" altLang="en-US" sz="3600" dirty="0" smtClean="0"/>
              <a:t>」</a:t>
            </a:r>
            <a:endParaRPr kumimoji="1" lang="ja-JP" altLang="en-US" sz="3600" dirty="0"/>
          </a:p>
        </p:txBody>
      </p:sp>
      <p:sp>
        <p:nvSpPr>
          <p:cNvPr id="3" name="コンテンツ プレースホルダー 2"/>
          <p:cNvSpPr>
            <a:spLocks noGrp="1"/>
          </p:cNvSpPr>
          <p:nvPr>
            <p:ph idx="1"/>
          </p:nvPr>
        </p:nvSpPr>
        <p:spPr>
          <a:xfrm>
            <a:off x="612000" y="1101600"/>
            <a:ext cx="7920000" cy="3780000"/>
          </a:xfrm>
        </p:spPr>
        <p:txBody>
          <a:bodyPr anchor="ctr">
            <a:normAutofit/>
          </a:bodyPr>
          <a:lstStyle/>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複数の候補者名を書いたり、候補者の氏名のほかのことを書いたりするとせっかくの投票が無効となってしまう場合があります。</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a:t>
            </a:r>
            <a:r>
              <a:rPr lang="ja-JP" altLang="en-US" sz="2400" dirty="0" smtClean="0">
                <a:effectLst/>
                <a:latin typeface="FG角ｺﾞｼｯｸ体Ca-M" panose="020B0609000000000000" pitchFamily="49" charset="-128"/>
                <a:ea typeface="FG角ｺﾞｼｯｸ体Ca-M" panose="020B0609000000000000" pitchFamily="49" charset="-128"/>
              </a:rPr>
              <a:t>投票所の記載台には、立候補している候補者の氏名などの一覧が掲示されているので、投票用紙には判別できる文字で正確に記入しましょう。</a:t>
            </a:r>
            <a:endParaRPr lang="en-US" altLang="ja-JP" sz="2400" dirty="0" smtClean="0">
              <a:effectLst/>
              <a:latin typeface="FG角ｺﾞｼｯｸ体Ca-M" panose="020B0609000000000000" pitchFamily="49" charset="-128"/>
              <a:ea typeface="FG角ｺﾞｼｯｸ体Ca-M" panose="020B0609000000000000" pitchFamily="49" charset="-128"/>
            </a:endParaRPr>
          </a:p>
          <a:p>
            <a:endParaRPr lang="en-US" altLang="ja-JP" sz="2400" dirty="0">
              <a:effectLst/>
              <a:latin typeface="FG角ｺﾞｼｯｸ体Ca-M" panose="020B0609000000000000" pitchFamily="49" charset="-128"/>
              <a:ea typeface="FG角ｺﾞｼｯｸ体Ca-M" panose="020B0609000000000000" pitchFamily="49" charset="-128"/>
            </a:endParaRPr>
          </a:p>
          <a:p>
            <a:endParaRPr lang="en-US" altLang="ja-JP" sz="2400" dirty="0" smtClean="0">
              <a:effectLst/>
              <a:latin typeface="FG角ｺﾞｼｯｸ体Ca-M" panose="020B0609000000000000" pitchFamily="49" charset="-128"/>
              <a:ea typeface="FG角ｺﾞｼｯｸ体Ca-M" panose="020B0609000000000000" pitchFamily="49" charset="-128"/>
            </a:endParaRPr>
          </a:p>
        </p:txBody>
      </p:sp>
      <p:pic>
        <p:nvPicPr>
          <p:cNvPr id="5" name="コンテンツ プレースホルダー 1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5314" b="5744"/>
          <a:stretch/>
        </p:blipFill>
        <p:spPr>
          <a:xfrm>
            <a:off x="6665701" y="3313512"/>
            <a:ext cx="2442803" cy="3499864"/>
          </a:xfrm>
          <a:prstGeom prst="rect">
            <a:avLst/>
          </a:prstGeom>
        </p:spPr>
      </p:pic>
      <p:sp>
        <p:nvSpPr>
          <p:cNvPr id="7" name="角丸四角形 6"/>
          <p:cNvSpPr/>
          <p:nvPr/>
        </p:nvSpPr>
        <p:spPr>
          <a:xfrm>
            <a:off x="702000" y="5373216"/>
            <a:ext cx="7740000" cy="1188000"/>
          </a:xfrm>
          <a:prstGeom prst="roundRect">
            <a:avLst/>
          </a:prstGeom>
          <a:solidFill>
            <a:schemeClr val="bg1">
              <a:alpha val="65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935596" y="5550331"/>
            <a:ext cx="7272808" cy="830997"/>
          </a:xfrm>
          <a:prstGeom prst="rect">
            <a:avLst/>
          </a:prstGeom>
          <a:noFill/>
        </p:spPr>
        <p:txBody>
          <a:bodyPr wrap="square" rtlCol="0">
            <a:spAutoFit/>
          </a:bodyPr>
          <a:lstStyle/>
          <a:p>
            <a:r>
              <a:rPr lang="ja-JP" altLang="en-US" sz="2400" dirty="0">
                <a:solidFill>
                  <a:srgbClr val="FF0000"/>
                </a:solidFill>
                <a:effectLst/>
                <a:latin typeface="FG角ｺﾞｼｯｸ体Ca-U" panose="020B0A09000000000000" pitchFamily="49" charset="-128"/>
                <a:ea typeface="FG角ｺﾞｼｯｸ体Ca-U" panose="020B0A09000000000000" pitchFamily="49" charset="-128"/>
              </a:rPr>
              <a:t>自分が投票しようとした人にしっかりと１票が届くように、投票用紙には正確に記入しましょう</a:t>
            </a:r>
            <a:r>
              <a:rPr lang="ja-JP" altLang="en-US" sz="2400" dirty="0" smtClean="0">
                <a:solidFill>
                  <a:srgbClr val="FF0000"/>
                </a:solidFill>
                <a:effectLst/>
                <a:latin typeface="FG角ｺﾞｼｯｸ体Ca-U" panose="020B0A09000000000000" pitchFamily="49" charset="-128"/>
                <a:ea typeface="FG角ｺﾞｼｯｸ体Ca-U" panose="020B0A09000000000000" pitchFamily="49" charset="-128"/>
              </a:rPr>
              <a:t>。</a:t>
            </a:r>
            <a:endParaRPr lang="ja-JP" altLang="en-US" sz="2400" dirty="0">
              <a:solidFill>
                <a:srgbClr val="FF0000"/>
              </a:solidFill>
              <a:effectLst/>
              <a:latin typeface="FG角ｺﾞｼｯｸ体Ca-U" panose="020B0A09000000000000" pitchFamily="49" charset="-128"/>
              <a:ea typeface="FG角ｺﾞｼｯｸ体Ca-U" panose="020B0A09000000000000" pitchFamily="49" charset="-128"/>
            </a:endParaRPr>
          </a:p>
        </p:txBody>
      </p:sp>
      <p:pic>
        <p:nvPicPr>
          <p:cNvPr id="6" name="図 5" descr="投票所のイラスト（選挙）"/>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088" y="3899957"/>
            <a:ext cx="1809680" cy="1689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4188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第２２問</a:t>
            </a:r>
            <a:endParaRPr kumimoji="1" lang="ja-JP" altLang="en-US" sz="3200" dirty="0"/>
          </a:p>
        </p:txBody>
      </p:sp>
      <p:sp>
        <p:nvSpPr>
          <p:cNvPr id="3" name="コンテンツ プレースホルダー 2"/>
          <p:cNvSpPr>
            <a:spLocks noGrp="1"/>
          </p:cNvSpPr>
          <p:nvPr>
            <p:ph idx="1"/>
          </p:nvPr>
        </p:nvSpPr>
        <p:spPr>
          <a:xfrm>
            <a:off x="822960" y="1100627"/>
            <a:ext cx="7520940" cy="3744000"/>
          </a:xfrm>
        </p:spPr>
        <p:txBody>
          <a:bodyPr anchor="ctr">
            <a:normAutofit/>
          </a:bodyPr>
          <a:lstStyle/>
          <a:p>
            <a:r>
              <a:rPr kumimoji="1" lang="ja-JP" altLang="en-US" sz="4000" dirty="0" smtClean="0"/>
              <a:t>　開票の結果、得票数が整数でない（小数点以下の数字がある）ことがある。</a:t>
            </a:r>
            <a:endParaRPr kumimoji="1" lang="ja-JP" altLang="en-US" sz="4000" dirty="0"/>
          </a:p>
        </p:txBody>
      </p:sp>
    </p:spTree>
    <p:extLst>
      <p:ext uri="{BB962C8B-B14F-4D97-AF65-F5344CB8AC3E}">
        <p14:creationId xmlns:p14="http://schemas.microsoft.com/office/powerpoint/2010/main" val="1458541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a:t>正解</a:t>
            </a:r>
            <a:r>
              <a:rPr lang="ja-JP" altLang="en-US" sz="3600" dirty="0" smtClean="0"/>
              <a:t>は「</a:t>
            </a:r>
            <a:r>
              <a:rPr lang="ja-JP" altLang="en-US" sz="3600" dirty="0" smtClean="0">
                <a:solidFill>
                  <a:srgbClr val="0000CC"/>
                </a:solidFill>
              </a:rPr>
              <a:t>○</a:t>
            </a:r>
            <a:r>
              <a:rPr lang="ja-JP" altLang="en-US" sz="3600" dirty="0" smtClean="0"/>
              <a:t>」</a:t>
            </a:r>
            <a:endParaRPr kumimoji="1" lang="ja-JP" altLang="en-US" sz="3600" dirty="0"/>
          </a:p>
        </p:txBody>
      </p:sp>
      <p:sp>
        <p:nvSpPr>
          <p:cNvPr id="3" name="コンテンツ プレースホルダー 2"/>
          <p:cNvSpPr>
            <a:spLocks noGrp="1"/>
          </p:cNvSpPr>
          <p:nvPr>
            <p:ph idx="1"/>
          </p:nvPr>
        </p:nvSpPr>
        <p:spPr>
          <a:xfrm>
            <a:off x="612000" y="1100627"/>
            <a:ext cx="7920000" cy="3780000"/>
          </a:xfrm>
        </p:spPr>
        <p:txBody>
          <a:bodyPr anchor="ctr">
            <a:normAutofit/>
          </a:bodyPr>
          <a:lstStyle/>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明治</a:t>
            </a:r>
            <a:r>
              <a:rPr lang="en-US" altLang="ja-JP" sz="2400" dirty="0" smtClean="0">
                <a:latin typeface="FG角ｺﾞｼｯｸ体Ca-M" panose="020B0609000000000000" pitchFamily="49" charset="-128"/>
                <a:ea typeface="FG角ｺﾞｼｯｸ体Ca-M" panose="020B0609000000000000" pitchFamily="49" charset="-128"/>
              </a:rPr>
              <a:t>23</a:t>
            </a:r>
            <a:r>
              <a:rPr lang="ja-JP" altLang="en-US" sz="2400" dirty="0" smtClean="0">
                <a:latin typeface="FG角ｺﾞｼｯｸ体Ca-M" panose="020B0609000000000000" pitchFamily="49" charset="-128"/>
                <a:ea typeface="FG角ｺﾞｼｯｸ体Ca-M" panose="020B0609000000000000" pitchFamily="49" charset="-128"/>
              </a:rPr>
              <a:t>年</a:t>
            </a:r>
            <a:r>
              <a:rPr lang="en-US" altLang="ja-JP" sz="2400" dirty="0" smtClean="0">
                <a:latin typeface="FG角ｺﾞｼｯｸ体Ca-M" panose="020B0609000000000000" pitchFamily="49" charset="-128"/>
                <a:ea typeface="FG角ｺﾞｼｯｸ体Ca-M" panose="020B0609000000000000" pitchFamily="49" charset="-128"/>
              </a:rPr>
              <a:t>(1890</a:t>
            </a:r>
            <a:r>
              <a:rPr lang="ja-JP" altLang="en-US" sz="2400" dirty="0" smtClean="0">
                <a:latin typeface="FG角ｺﾞｼｯｸ体Ca-M" panose="020B0609000000000000" pitchFamily="49" charset="-128"/>
                <a:ea typeface="FG角ｺﾞｼｯｸ体Ca-M" panose="020B0609000000000000" pitchFamily="49" charset="-128"/>
              </a:rPr>
              <a:t>年）に行われた最初の衆議院選挙では、高額な国税を納めている</a:t>
            </a:r>
            <a:r>
              <a:rPr lang="en-US" altLang="ja-JP" sz="2400" dirty="0" smtClean="0">
                <a:latin typeface="FG角ｺﾞｼｯｸ体Ca-M" panose="020B0609000000000000" pitchFamily="49" charset="-128"/>
                <a:ea typeface="FG角ｺﾞｼｯｸ体Ca-M" panose="020B0609000000000000" pitchFamily="49" charset="-128"/>
              </a:rPr>
              <a:t>25</a:t>
            </a:r>
            <a:r>
              <a:rPr lang="ja-JP" altLang="en-US" sz="2400" dirty="0" smtClean="0">
                <a:latin typeface="FG角ｺﾞｼｯｸ体Ca-M" panose="020B0609000000000000" pitchFamily="49" charset="-128"/>
                <a:ea typeface="FG角ｺﾞｼｯｸ体Ca-M" panose="020B0609000000000000" pitchFamily="49" charset="-128"/>
              </a:rPr>
              <a:t>歳以上の男子にのみ選挙権が認められていました。</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その後、納税条件は緩和されていきましたが、昭和</a:t>
            </a:r>
            <a:r>
              <a:rPr lang="en-US" altLang="ja-JP" sz="2400" dirty="0" smtClean="0">
                <a:latin typeface="FG角ｺﾞｼｯｸ体Ca-M" panose="020B0609000000000000" pitchFamily="49" charset="-128"/>
                <a:ea typeface="FG角ｺﾞｼｯｸ体Ca-M" panose="020B0609000000000000" pitchFamily="49" charset="-128"/>
              </a:rPr>
              <a:t>21</a:t>
            </a:r>
            <a:r>
              <a:rPr lang="ja-JP" altLang="en-US" sz="2400" dirty="0" smtClean="0">
                <a:latin typeface="FG角ｺﾞｼｯｸ体Ca-M" panose="020B0609000000000000" pitchFamily="49" charset="-128"/>
                <a:ea typeface="FG角ｺﾞｼｯｸ体Ca-M" panose="020B0609000000000000" pitchFamily="49" charset="-128"/>
              </a:rPr>
              <a:t>年</a:t>
            </a:r>
            <a:r>
              <a:rPr lang="en-US" altLang="ja-JP" sz="2400" dirty="0" smtClean="0">
                <a:latin typeface="FG角ｺﾞｼｯｸ体Ca-M" panose="020B0609000000000000" pitchFamily="49" charset="-128"/>
                <a:ea typeface="FG角ｺﾞｼｯｸ体Ca-M" panose="020B0609000000000000" pitchFamily="49" charset="-128"/>
              </a:rPr>
              <a:t>(1946</a:t>
            </a:r>
            <a:r>
              <a:rPr lang="ja-JP" altLang="en-US" sz="2400" dirty="0" smtClean="0">
                <a:latin typeface="FG角ｺﾞｼｯｸ体Ca-M" panose="020B0609000000000000" pitchFamily="49" charset="-128"/>
                <a:ea typeface="FG角ｺﾞｼｯｸ体Ca-M" panose="020B0609000000000000" pitchFamily="49" charset="-128"/>
              </a:rPr>
              <a:t>年</a:t>
            </a:r>
            <a:r>
              <a:rPr lang="en-US" altLang="ja-JP" sz="2400" dirty="0" smtClean="0">
                <a:latin typeface="FG角ｺﾞｼｯｸ体Ca-M" panose="020B0609000000000000" pitchFamily="49" charset="-128"/>
                <a:ea typeface="FG角ｺﾞｼｯｸ体Ca-M" panose="020B0609000000000000" pitchFamily="49" charset="-128"/>
              </a:rPr>
              <a:t>)</a:t>
            </a:r>
            <a:r>
              <a:rPr lang="ja-JP" altLang="en-US" sz="2400" dirty="0" smtClean="0">
                <a:latin typeface="FG角ｺﾞｼｯｸ体Ca-M" panose="020B0609000000000000" pitchFamily="49" charset="-128"/>
                <a:ea typeface="FG角ｺﾞｼｯｸ体Ca-M" panose="020B0609000000000000" pitchFamily="49" charset="-128"/>
              </a:rPr>
              <a:t>の衆議院選挙まで約</a:t>
            </a:r>
            <a:r>
              <a:rPr lang="en-US" altLang="ja-JP" sz="2400" dirty="0" smtClean="0">
                <a:latin typeface="FG角ｺﾞｼｯｸ体Ca-M" panose="020B0609000000000000" pitchFamily="49" charset="-128"/>
                <a:ea typeface="FG角ｺﾞｼｯｸ体Ca-M" panose="020B0609000000000000" pitchFamily="49" charset="-128"/>
              </a:rPr>
              <a:t>60</a:t>
            </a:r>
            <a:r>
              <a:rPr lang="ja-JP" altLang="en-US" sz="2400" dirty="0" smtClean="0">
                <a:latin typeface="FG角ｺﾞｼｯｸ体Ca-M" panose="020B0609000000000000" pitchFamily="49" charset="-128"/>
                <a:ea typeface="FG角ｺﾞｼｯｸ体Ca-M" panose="020B0609000000000000" pitchFamily="49" charset="-128"/>
              </a:rPr>
              <a:t>年もの間、女性には選挙権が認められませんでした。</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選挙が現在のような姿になるまで多くの人</a:t>
            </a:r>
            <a:r>
              <a:rPr lang="ja-JP" altLang="en-US" sz="2400" dirty="0">
                <a:latin typeface="FG角ｺﾞｼｯｸ体Ca-M" panose="020B0609000000000000" pitchFamily="49" charset="-128"/>
                <a:ea typeface="FG角ｺﾞｼｯｸ体Ca-M" panose="020B0609000000000000" pitchFamily="49" charset="-128"/>
              </a:rPr>
              <a:t>たちの</a:t>
            </a:r>
            <a:r>
              <a:rPr lang="ja-JP" altLang="en-US" sz="2400" dirty="0" smtClean="0">
                <a:latin typeface="FG角ｺﾞｼｯｸ体Ca-M" panose="020B0609000000000000" pitchFamily="49" charset="-128"/>
                <a:ea typeface="FG角ｺﾞｼｯｸ体Ca-M" panose="020B0609000000000000" pitchFamily="49" charset="-128"/>
              </a:rPr>
              <a:t>長い時間をかけた努力があります。</a:t>
            </a:r>
            <a:endParaRPr lang="ja-JP" altLang="en-US" sz="2400" dirty="0">
              <a:latin typeface="FG角ｺﾞｼｯｸ体Ca-M" panose="020B0609000000000000" pitchFamily="49" charset="-128"/>
              <a:ea typeface="FG角ｺﾞｼｯｸ体Ca-M" panose="020B0609000000000000" pitchFamily="49" charset="-128"/>
            </a:endParaRPr>
          </a:p>
        </p:txBody>
      </p:sp>
    </p:spTree>
    <p:extLst>
      <p:ext uri="{BB962C8B-B14F-4D97-AF65-F5344CB8AC3E}">
        <p14:creationId xmlns:p14="http://schemas.microsoft.com/office/powerpoint/2010/main" val="38960598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a:t>正解</a:t>
            </a:r>
            <a:r>
              <a:rPr lang="ja-JP" altLang="en-US" sz="3600" dirty="0" smtClean="0"/>
              <a:t>は「</a:t>
            </a:r>
            <a:r>
              <a:rPr lang="ja-JP" altLang="en-US" sz="3600" dirty="0" smtClean="0">
                <a:solidFill>
                  <a:srgbClr val="0000CC"/>
                </a:solidFill>
              </a:rPr>
              <a:t>○</a:t>
            </a:r>
            <a:r>
              <a:rPr lang="ja-JP" altLang="en-US" sz="3600" dirty="0" smtClean="0"/>
              <a:t>」</a:t>
            </a:r>
            <a:endParaRPr kumimoji="1" lang="ja-JP" altLang="en-US" sz="3600" dirty="0"/>
          </a:p>
        </p:txBody>
      </p:sp>
      <p:sp>
        <p:nvSpPr>
          <p:cNvPr id="3" name="コンテンツ プレースホルダー 2"/>
          <p:cNvSpPr>
            <a:spLocks noGrp="1"/>
          </p:cNvSpPr>
          <p:nvPr>
            <p:ph idx="1"/>
          </p:nvPr>
        </p:nvSpPr>
        <p:spPr>
          <a:xfrm>
            <a:off x="612000" y="1100627"/>
            <a:ext cx="7920000" cy="3960000"/>
          </a:xfrm>
        </p:spPr>
        <p:txBody>
          <a:bodyPr anchor="ctr">
            <a:normAutofit/>
          </a:bodyPr>
          <a:lstStyle/>
          <a:p>
            <a:r>
              <a:rPr lang="ja-JP" altLang="en-US" sz="2400" dirty="0" smtClean="0">
                <a:latin typeface="FG角ｺﾞｼｯｸ体Ca-M" panose="020B0609000000000000" pitchFamily="49" charset="-128"/>
                <a:ea typeface="FG角ｺﾞｼｯｸ体Ca-M" panose="020B0609000000000000" pitchFamily="49" charset="-128"/>
              </a:rPr>
              <a:t>　　本来は、どの候補者を記載したかを確認できない票は無効とされますが、同一の氏名等の候補者に対する投票は有効として取り扱います。</a:t>
            </a:r>
            <a:endParaRPr lang="en-US" altLang="ja-JP" sz="2400" dirty="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ひとつ</a:t>
            </a:r>
            <a:r>
              <a:rPr lang="ja-JP" altLang="en-US" sz="2400" dirty="0">
                <a:latin typeface="FG角ｺﾞｼｯｸ体Ca-M" panose="020B0609000000000000" pitchFamily="49" charset="-128"/>
                <a:ea typeface="FG角ｺﾞｼｯｸ体Ca-M" panose="020B0609000000000000" pitchFamily="49" charset="-128"/>
              </a:rPr>
              <a:t>の選挙</a:t>
            </a:r>
            <a:r>
              <a:rPr lang="ja-JP" altLang="en-US" sz="2400" dirty="0" smtClean="0">
                <a:latin typeface="FG角ｺﾞｼｯｸ体Ca-M" panose="020B0609000000000000" pitchFamily="49" charset="-128"/>
                <a:ea typeface="FG角ｺﾞｼｯｸ体Ca-M" panose="020B0609000000000000" pitchFamily="49" charset="-128"/>
              </a:rPr>
              <a:t>で</a:t>
            </a:r>
            <a:r>
              <a:rPr lang="ja-JP" altLang="en-US" sz="2400" dirty="0">
                <a:latin typeface="FG角ｺﾞｼｯｸ体Ca-M" panose="020B0609000000000000" pitchFamily="49" charset="-128"/>
                <a:ea typeface="FG角ｺﾞｼｯｸ体Ca-M" panose="020B0609000000000000" pitchFamily="49" charset="-128"/>
              </a:rPr>
              <a:t>同一</a:t>
            </a:r>
            <a:r>
              <a:rPr lang="ja-JP" altLang="en-US" sz="2400" dirty="0" smtClean="0">
                <a:latin typeface="FG角ｺﾞｼｯｸ体Ca-M" panose="020B0609000000000000" pitchFamily="49" charset="-128"/>
                <a:ea typeface="FG角ｺﾞｼｯｸ体Ca-M" panose="020B0609000000000000" pitchFamily="49" charset="-128"/>
              </a:rPr>
              <a:t>の氏名等の</a:t>
            </a:r>
            <a:r>
              <a:rPr lang="ja-JP" altLang="en-US" sz="2400" dirty="0">
                <a:latin typeface="FG角ｺﾞｼｯｸ体Ca-M" panose="020B0609000000000000" pitchFamily="49" charset="-128"/>
                <a:ea typeface="FG角ｺﾞｼｯｸ体Ca-M" panose="020B0609000000000000" pitchFamily="49" charset="-128"/>
              </a:rPr>
              <a:t>候補者が２人以上いた場合に</a:t>
            </a:r>
            <a:r>
              <a:rPr lang="ja-JP" altLang="en-US" sz="2400" dirty="0" smtClean="0">
                <a:latin typeface="FG角ｺﾞｼｯｸ体Ca-M" panose="020B0609000000000000" pitchFamily="49" charset="-128"/>
                <a:ea typeface="FG角ｺﾞｼｯｸ体Ca-M" panose="020B0609000000000000" pitchFamily="49" charset="-128"/>
              </a:rPr>
              <a:t>、氏名等の共通の部分を記載した投票</a:t>
            </a:r>
            <a:r>
              <a:rPr lang="ja-JP" altLang="en-US" sz="2400" dirty="0">
                <a:latin typeface="FG角ｺﾞｼｯｸ体Ca-M" panose="020B0609000000000000" pitchFamily="49" charset="-128"/>
                <a:ea typeface="FG角ｺﾞｼｯｸ体Ca-M" panose="020B0609000000000000" pitchFamily="49" charset="-128"/>
              </a:rPr>
              <a:t>を</a:t>
            </a:r>
            <a:r>
              <a:rPr lang="ja-JP" altLang="en-US" sz="2400" dirty="0" smtClean="0">
                <a:latin typeface="FG角ｺﾞｼｯｸ体Ca-M" panose="020B0609000000000000" pitchFamily="49" charset="-128"/>
                <a:ea typeface="FG角ｺﾞｼｯｸ体Ca-M" panose="020B0609000000000000" pitchFamily="49" charset="-128"/>
              </a:rPr>
              <a:t>有効としてそれぞれの候補者の得票数の割合に応じて配分</a:t>
            </a:r>
            <a:r>
              <a:rPr lang="ja-JP" altLang="en-US" sz="2400" dirty="0">
                <a:latin typeface="FG角ｺﾞｼｯｸ体Ca-M" panose="020B0609000000000000" pitchFamily="49" charset="-128"/>
                <a:ea typeface="FG角ｺﾞｼｯｸ体Ca-M" panose="020B0609000000000000" pitchFamily="49" charset="-128"/>
              </a:rPr>
              <a:t>する</a:t>
            </a:r>
            <a:r>
              <a:rPr lang="ja-JP" altLang="en-US" sz="2400" dirty="0" smtClean="0">
                <a:latin typeface="FG角ｺﾞｼｯｸ体Ca-M" panose="020B0609000000000000" pitchFamily="49" charset="-128"/>
                <a:ea typeface="FG角ｺﾞｼｯｸ体Ca-M" panose="020B0609000000000000" pitchFamily="49" charset="-128"/>
              </a:rPr>
              <a:t>ことを按分</a:t>
            </a:r>
            <a:r>
              <a:rPr lang="en-US" altLang="ja-JP" sz="2400" dirty="0" smtClean="0">
                <a:latin typeface="FG角ｺﾞｼｯｸ体Ca-M" panose="020B0609000000000000" pitchFamily="49" charset="-128"/>
                <a:ea typeface="FG角ｺﾞｼｯｸ体Ca-M" panose="020B0609000000000000" pitchFamily="49" charset="-128"/>
              </a:rPr>
              <a:t>(</a:t>
            </a:r>
            <a:r>
              <a:rPr lang="ja-JP" altLang="en-US" sz="2400" dirty="0" err="1" smtClean="0">
                <a:latin typeface="FG角ｺﾞｼｯｸ体Ca-M" panose="020B0609000000000000" pitchFamily="49" charset="-128"/>
                <a:ea typeface="FG角ｺﾞｼｯｸ体Ca-M" panose="020B0609000000000000" pitchFamily="49" charset="-128"/>
              </a:rPr>
              <a:t>あんぶん</a:t>
            </a:r>
            <a:r>
              <a:rPr lang="en-US" altLang="ja-JP" sz="2400" dirty="0" smtClean="0">
                <a:latin typeface="FG角ｺﾞｼｯｸ体Ca-M" panose="020B0609000000000000" pitchFamily="49" charset="-128"/>
                <a:ea typeface="FG角ｺﾞｼｯｸ体Ca-M" panose="020B0609000000000000" pitchFamily="49" charset="-128"/>
              </a:rPr>
              <a:t>)</a:t>
            </a:r>
            <a:r>
              <a:rPr lang="ja-JP" altLang="en-US" sz="2400" dirty="0" smtClean="0">
                <a:latin typeface="FG角ｺﾞｼｯｸ体Ca-M" panose="020B0609000000000000" pitchFamily="49" charset="-128"/>
                <a:ea typeface="FG角ｺﾞｼｯｸ体Ca-M" panose="020B0609000000000000" pitchFamily="49" charset="-128"/>
              </a:rPr>
              <a:t>といい、この按分により得票数に小数点以下の端数がつくことがあります。なお、この按分票の小数点４位</a:t>
            </a:r>
            <a:r>
              <a:rPr lang="ja-JP" altLang="en-US" sz="2400" dirty="0">
                <a:latin typeface="FG角ｺﾞｼｯｸ体Ca-M" panose="020B0609000000000000" pitchFamily="49" charset="-128"/>
                <a:ea typeface="FG角ｺﾞｼｯｸ体Ca-M" panose="020B0609000000000000" pitchFamily="49" charset="-128"/>
              </a:rPr>
              <a:t>以下は切り捨てます</a:t>
            </a:r>
            <a:r>
              <a:rPr lang="ja-JP" altLang="en-US" sz="2400" dirty="0" smtClean="0">
                <a:latin typeface="FG角ｺﾞｼｯｸ体Ca-M" panose="020B0609000000000000" pitchFamily="49" charset="-128"/>
                <a:ea typeface="FG角ｺﾞｼｯｸ体Ca-M" panose="020B0609000000000000" pitchFamily="49" charset="-128"/>
              </a:rPr>
              <a:t>。</a:t>
            </a:r>
            <a:endParaRPr lang="en-US" altLang="ja-JP" sz="2400" dirty="0" smtClean="0">
              <a:latin typeface="FG角ｺﾞｼｯｸ体Ca-M" panose="020B0609000000000000" pitchFamily="49" charset="-128"/>
              <a:ea typeface="FG角ｺﾞｼｯｸ体Ca-M" panose="020B0609000000000000" pitchFamily="49" charset="-128"/>
            </a:endParaRPr>
          </a:p>
        </p:txBody>
      </p:sp>
    </p:spTree>
    <p:extLst>
      <p:ext uri="{BB962C8B-B14F-4D97-AF65-F5344CB8AC3E}">
        <p14:creationId xmlns:p14="http://schemas.microsoft.com/office/powerpoint/2010/main" val="7635606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第２３問</a:t>
            </a:r>
            <a:endParaRPr kumimoji="1" lang="ja-JP" altLang="en-US" sz="3200" dirty="0"/>
          </a:p>
        </p:txBody>
      </p:sp>
      <p:sp>
        <p:nvSpPr>
          <p:cNvPr id="3" name="コンテンツ プレースホルダー 2"/>
          <p:cNvSpPr>
            <a:spLocks noGrp="1"/>
          </p:cNvSpPr>
          <p:nvPr>
            <p:ph idx="1"/>
          </p:nvPr>
        </p:nvSpPr>
        <p:spPr>
          <a:xfrm>
            <a:off x="822960" y="1100627"/>
            <a:ext cx="7520940" cy="3744000"/>
          </a:xfrm>
        </p:spPr>
        <p:txBody>
          <a:bodyPr anchor="ctr">
            <a:normAutofit/>
          </a:bodyPr>
          <a:lstStyle/>
          <a:p>
            <a:r>
              <a:rPr kumimoji="1" lang="ja-JP" altLang="en-US" sz="4000" dirty="0" smtClean="0"/>
              <a:t>　</a:t>
            </a:r>
            <a:r>
              <a:rPr lang="ja-JP" altLang="en-US" sz="4000" dirty="0"/>
              <a:t>市</a:t>
            </a:r>
            <a:r>
              <a:rPr lang="ja-JP" altLang="en-US" sz="4000" dirty="0" smtClean="0"/>
              <a:t>議会</a:t>
            </a:r>
            <a:r>
              <a:rPr lang="ja-JP" altLang="en-US" sz="4000" dirty="0"/>
              <a:t>議員</a:t>
            </a:r>
            <a:r>
              <a:rPr kumimoji="1" lang="ja-JP" altLang="en-US" sz="4000" dirty="0" smtClean="0"/>
              <a:t>選挙の開票の結果、最後の</a:t>
            </a:r>
            <a:r>
              <a:rPr kumimoji="1" lang="en-US" altLang="ja-JP" sz="4000" dirty="0" smtClean="0"/>
              <a:t>1</a:t>
            </a:r>
            <a:r>
              <a:rPr kumimoji="1" lang="ja-JP" altLang="en-US" sz="4000" dirty="0" smtClean="0"/>
              <a:t>議席を争うＡ候補者とＢ候補者の得票数がなんと同数。</a:t>
            </a:r>
            <a:endParaRPr kumimoji="1" lang="en-US" altLang="ja-JP" sz="4000" dirty="0" smtClean="0"/>
          </a:p>
          <a:p>
            <a:r>
              <a:rPr lang="ja-JP" altLang="en-US" sz="4000" dirty="0"/>
              <a:t>　</a:t>
            </a:r>
            <a:r>
              <a:rPr lang="ja-JP" altLang="en-US" sz="4000" dirty="0" smtClean="0"/>
              <a:t>ここは公平に、くじ引きをして当選者を決めよう。</a:t>
            </a:r>
            <a:endParaRPr kumimoji="1" lang="ja-JP" altLang="en-US" sz="4000" dirty="0"/>
          </a:p>
        </p:txBody>
      </p:sp>
    </p:spTree>
    <p:extLst>
      <p:ext uri="{BB962C8B-B14F-4D97-AF65-F5344CB8AC3E}">
        <p14:creationId xmlns:p14="http://schemas.microsoft.com/office/powerpoint/2010/main" val="3536893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a:t>正解</a:t>
            </a:r>
            <a:r>
              <a:rPr lang="ja-JP" altLang="en-US" sz="3600" dirty="0" smtClean="0"/>
              <a:t>は「</a:t>
            </a:r>
            <a:r>
              <a:rPr lang="ja-JP" altLang="en-US" sz="3600" dirty="0" smtClean="0">
                <a:solidFill>
                  <a:srgbClr val="0000CC"/>
                </a:solidFill>
              </a:rPr>
              <a:t>○</a:t>
            </a:r>
            <a:r>
              <a:rPr lang="ja-JP" altLang="en-US" sz="3600" dirty="0" smtClean="0"/>
              <a:t>」</a:t>
            </a:r>
            <a:endParaRPr kumimoji="1" lang="ja-JP" altLang="en-US" sz="3600" dirty="0"/>
          </a:p>
        </p:txBody>
      </p:sp>
      <p:sp>
        <p:nvSpPr>
          <p:cNvPr id="3" name="コンテンツ プレースホルダー 2"/>
          <p:cNvSpPr>
            <a:spLocks noGrp="1"/>
          </p:cNvSpPr>
          <p:nvPr>
            <p:ph idx="1"/>
          </p:nvPr>
        </p:nvSpPr>
        <p:spPr>
          <a:xfrm>
            <a:off x="612000" y="1100627"/>
            <a:ext cx="7920000" cy="3780000"/>
          </a:xfrm>
        </p:spPr>
        <p:txBody>
          <a:bodyPr anchor="ctr">
            <a:normAutofit/>
          </a:bodyPr>
          <a:lstStyle/>
          <a:p>
            <a:r>
              <a:rPr lang="ja-JP" altLang="en-US" sz="2400" dirty="0">
                <a:latin typeface="FG角ｺﾞｼｯｸ体Ca-M" panose="020B0609000000000000" pitchFamily="49" charset="-128"/>
                <a:ea typeface="FG角ｺﾞｼｯｸ体Ca-M" panose="020B0609000000000000" pitchFamily="49" charset="-128"/>
              </a:rPr>
              <a:t>　　公職選挙法</a:t>
            </a:r>
            <a:r>
              <a:rPr lang="ja-JP" altLang="en-US" sz="2400" dirty="0" smtClean="0">
                <a:latin typeface="FG角ｺﾞｼｯｸ体Ca-M" panose="020B0609000000000000" pitchFamily="49" charset="-128"/>
                <a:ea typeface="FG角ｺﾞｼｯｸ体Ca-M" panose="020B0609000000000000" pitchFamily="49" charset="-128"/>
              </a:rPr>
              <a:t>では「</a:t>
            </a:r>
            <a:r>
              <a:rPr lang="ja-JP" altLang="en-US" sz="2400" dirty="0">
                <a:latin typeface="FG角ｺﾞｼｯｸ体Ca-M" panose="020B0609000000000000" pitchFamily="49" charset="-128"/>
                <a:ea typeface="FG角ｺﾞｼｯｸ体Ca-M" panose="020B0609000000000000" pitchFamily="49" charset="-128"/>
              </a:rPr>
              <a:t>当選人を定めるに当り得票数が同じであるときは、選挙会において、選挙長がくじで定める。」と規定されています。</a:t>
            </a:r>
          </a:p>
          <a:p>
            <a:r>
              <a:rPr lang="ja-JP" altLang="en-US" sz="2400" dirty="0" smtClean="0">
                <a:latin typeface="FG角ｺﾞｼｯｸ体Ca-M" panose="020B0609000000000000" pitchFamily="49" charset="-128"/>
                <a:ea typeface="FG角ｺﾞｼｯｸ体Ca-M" panose="020B0609000000000000" pitchFamily="49" charset="-128"/>
              </a:rPr>
              <a:t>　</a:t>
            </a:r>
            <a:r>
              <a:rPr lang="ja-JP" altLang="en-US" sz="2400" dirty="0">
                <a:latin typeface="FG角ｺﾞｼｯｸ体Ca-M" panose="020B0609000000000000" pitchFamily="49" charset="-128"/>
                <a:ea typeface="FG角ｺﾞｼｯｸ体Ca-M" panose="020B0609000000000000" pitchFamily="49" charset="-128"/>
              </a:rPr>
              <a:t>　その昔は、得票数が同じで</a:t>
            </a:r>
            <a:r>
              <a:rPr lang="ja-JP" altLang="en-US" sz="2400" dirty="0" smtClean="0">
                <a:latin typeface="FG角ｺﾞｼｯｸ体Ca-M" panose="020B0609000000000000" pitchFamily="49" charset="-128"/>
                <a:ea typeface="FG角ｺﾞｼｯｸ体Ca-M" panose="020B0609000000000000" pitchFamily="49" charset="-128"/>
              </a:rPr>
              <a:t>あるときは</a:t>
            </a:r>
            <a:r>
              <a:rPr lang="ja-JP" altLang="en-US" sz="2400" dirty="0">
                <a:latin typeface="FG角ｺﾞｼｯｸ体Ca-M" panose="020B0609000000000000" pitchFamily="49" charset="-128"/>
                <a:ea typeface="FG角ｺﾞｼｯｸ体Ca-M" panose="020B0609000000000000" pitchFamily="49" charset="-128"/>
              </a:rPr>
              <a:t>年長者が当選することとなっていましたが、より公平にする</a:t>
            </a:r>
            <a:r>
              <a:rPr lang="ja-JP" altLang="en-US" sz="2400" dirty="0" smtClean="0">
                <a:latin typeface="FG角ｺﾞｼｯｸ体Ca-M" panose="020B0609000000000000" pitchFamily="49" charset="-128"/>
                <a:ea typeface="FG角ｺﾞｼｯｸ体Ca-M" panose="020B0609000000000000" pitchFamily="49" charset="-128"/>
              </a:rPr>
              <a:t>ためくじ引きを行うこととなりました</a:t>
            </a:r>
            <a:r>
              <a:rPr lang="ja-JP" altLang="en-US" sz="2400" dirty="0">
                <a:latin typeface="FG角ｺﾞｼｯｸ体Ca-M" panose="020B0609000000000000" pitchFamily="49" charset="-128"/>
                <a:ea typeface="FG角ｺﾞｼｯｸ体Ca-M" panose="020B0609000000000000" pitchFamily="49" charset="-128"/>
              </a:rPr>
              <a:t>。</a:t>
            </a:r>
          </a:p>
        </p:txBody>
      </p:sp>
      <p:pic>
        <p:nvPicPr>
          <p:cNvPr id="4" name="図 3" descr="胴上げをされている人のイラスト（男性会社員）"/>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4547943"/>
            <a:ext cx="2448272" cy="2294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7630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第２４問</a:t>
            </a:r>
            <a:endParaRPr kumimoji="1" lang="ja-JP" altLang="en-US" sz="3200" dirty="0"/>
          </a:p>
        </p:txBody>
      </p:sp>
      <p:sp>
        <p:nvSpPr>
          <p:cNvPr id="3" name="コンテンツ プレースホルダー 2"/>
          <p:cNvSpPr>
            <a:spLocks noGrp="1"/>
          </p:cNvSpPr>
          <p:nvPr>
            <p:ph idx="1"/>
          </p:nvPr>
        </p:nvSpPr>
        <p:spPr>
          <a:xfrm>
            <a:off x="822960" y="1100627"/>
            <a:ext cx="7520940" cy="3744000"/>
          </a:xfrm>
        </p:spPr>
        <p:txBody>
          <a:bodyPr anchor="ctr">
            <a:normAutofit/>
          </a:bodyPr>
          <a:lstStyle/>
          <a:p>
            <a:r>
              <a:rPr kumimoji="1" lang="ja-JP" altLang="en-US" sz="4000" dirty="0" smtClean="0"/>
              <a:t>　選挙が近づくとよく目に（耳に？）するのはいわゆる「選挙カー」</a:t>
            </a:r>
            <a:r>
              <a:rPr lang="ja-JP" altLang="en-US" sz="4000" dirty="0"/>
              <a:t>だ</a:t>
            </a:r>
            <a:r>
              <a:rPr kumimoji="1" lang="ja-JP" altLang="en-US" sz="4000" dirty="0" smtClean="0"/>
              <a:t>が、</a:t>
            </a:r>
            <a:r>
              <a:rPr lang="ja-JP" altLang="en-US" sz="4000" dirty="0" smtClean="0"/>
              <a:t>選挙運動には車だけではなく飛行機も使うことができる。</a:t>
            </a:r>
            <a:endParaRPr kumimoji="1" lang="en-US" altLang="ja-JP" sz="4000" dirty="0" smtClean="0"/>
          </a:p>
        </p:txBody>
      </p:sp>
    </p:spTree>
    <p:extLst>
      <p:ext uri="{BB962C8B-B14F-4D97-AF65-F5344CB8AC3E}">
        <p14:creationId xmlns:p14="http://schemas.microsoft.com/office/powerpoint/2010/main" val="21927052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a:t>正解</a:t>
            </a:r>
            <a:r>
              <a:rPr lang="ja-JP" altLang="en-US" sz="3600" dirty="0" smtClean="0"/>
              <a:t>は「</a:t>
            </a:r>
            <a:r>
              <a:rPr lang="en-US" altLang="ja-JP" sz="3600" dirty="0" smtClean="0">
                <a:solidFill>
                  <a:srgbClr val="FF0000"/>
                </a:solidFill>
              </a:rPr>
              <a:t>×</a:t>
            </a:r>
            <a:r>
              <a:rPr lang="ja-JP" altLang="en-US" sz="3600" dirty="0" smtClean="0"/>
              <a:t>」</a:t>
            </a:r>
            <a:endParaRPr kumimoji="1" lang="ja-JP" altLang="en-US" sz="3600" dirty="0"/>
          </a:p>
        </p:txBody>
      </p:sp>
      <p:sp>
        <p:nvSpPr>
          <p:cNvPr id="3" name="コンテンツ プレースホルダー 2"/>
          <p:cNvSpPr>
            <a:spLocks noGrp="1"/>
          </p:cNvSpPr>
          <p:nvPr>
            <p:ph idx="1"/>
          </p:nvPr>
        </p:nvSpPr>
        <p:spPr>
          <a:xfrm>
            <a:off x="612000" y="1100627"/>
            <a:ext cx="7920000" cy="3780000"/>
          </a:xfrm>
        </p:spPr>
        <p:txBody>
          <a:bodyPr anchor="ctr">
            <a:normAutofit/>
          </a:bodyPr>
          <a:lstStyle/>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選挙運動に使う乗り物といえば車のイメージですが、それ以外には「船舶」の使用が認められています。</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瀬戸内海の島々や、運河沿いにマンションが立ち並ぶ東京都の江東区などで使用されていることがあります。</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なお、使用台数には公職選挙法上の制限が</a:t>
            </a:r>
            <a:r>
              <a:rPr lang="ja-JP" altLang="en-US" sz="2400" dirty="0">
                <a:latin typeface="FG角ｺﾞｼｯｸ体Ca-M" panose="020B0609000000000000" pitchFamily="49" charset="-128"/>
                <a:ea typeface="FG角ｺﾞｼｯｸ体Ca-M" panose="020B0609000000000000" pitchFamily="49" charset="-128"/>
              </a:rPr>
              <a:t>あり</a:t>
            </a:r>
            <a:r>
              <a:rPr lang="ja-JP" altLang="en-US" sz="2400" dirty="0" smtClean="0">
                <a:latin typeface="FG角ｺﾞｼｯｸ体Ca-M" panose="020B0609000000000000" pitchFamily="49" charset="-128"/>
                <a:ea typeface="FG角ｺﾞｼｯｸ体Ca-M" panose="020B0609000000000000" pitchFamily="49" charset="-128"/>
              </a:rPr>
              <a:t>、自動車の種類や構造にも決まりがあります。</a:t>
            </a:r>
            <a:endParaRPr lang="ja-JP" altLang="en-US" sz="2400" dirty="0">
              <a:latin typeface="FG角ｺﾞｼｯｸ体Ca-M" panose="020B0609000000000000" pitchFamily="49" charset="-128"/>
              <a:ea typeface="FG角ｺﾞｼｯｸ体Ca-M" panose="020B0609000000000000" pitchFamily="49"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4221088"/>
            <a:ext cx="2796170" cy="2376000"/>
          </a:xfrm>
          <a:prstGeom prst="rect">
            <a:avLst/>
          </a:prstGeom>
        </p:spPr>
      </p:pic>
    </p:spTree>
    <p:extLst>
      <p:ext uri="{BB962C8B-B14F-4D97-AF65-F5344CB8AC3E}">
        <p14:creationId xmlns:p14="http://schemas.microsoft.com/office/powerpoint/2010/main" val="172583142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1530" y="365760"/>
            <a:ext cx="7520940" cy="548640"/>
          </a:xfrm>
        </p:spPr>
        <p:txBody>
          <a:bodyPr/>
          <a:lstStyle/>
          <a:p>
            <a:pPr algn="ctr"/>
            <a:r>
              <a:rPr kumimoji="1" lang="ja-JP" altLang="en-US" b="1" dirty="0" smtClean="0">
                <a:latin typeface="FG角ｺﾞｼｯｸ体Ca-M" panose="020B0609000000000000" pitchFamily="49" charset="-128"/>
                <a:ea typeface="FG角ｺﾞｼｯｸ体Ca-M" panose="020B0609000000000000" pitchFamily="49" charset="-128"/>
              </a:rPr>
              <a:t>～「</a:t>
            </a:r>
            <a:r>
              <a:rPr kumimoji="1" lang="ja-JP" altLang="en-US" b="1" dirty="0" smtClean="0">
                <a:solidFill>
                  <a:srgbClr val="FF0000"/>
                </a:solidFill>
                <a:latin typeface="FG角ｺﾞｼｯｸ体Ca-M" panose="020B0609000000000000" pitchFamily="49" charset="-128"/>
                <a:ea typeface="FG角ｺﾞｼｯｸ体Ca-M" panose="020B0609000000000000" pitchFamily="49" charset="-128"/>
              </a:rPr>
              <a:t>選挙運動</a:t>
            </a:r>
            <a:r>
              <a:rPr kumimoji="1" lang="ja-JP" altLang="en-US" b="1" dirty="0" smtClean="0">
                <a:latin typeface="FG角ｺﾞｼｯｸ体Ca-M" panose="020B0609000000000000" pitchFamily="49" charset="-128"/>
                <a:ea typeface="FG角ｺﾞｼｯｸ体Ca-M" panose="020B0609000000000000" pitchFamily="49" charset="-128"/>
              </a:rPr>
              <a:t>」とは～</a:t>
            </a:r>
            <a:endParaRPr kumimoji="1" lang="ja-JP" altLang="en-US" b="1" dirty="0">
              <a:latin typeface="FG角ｺﾞｼｯｸ体Ca-M" panose="020B0609000000000000" pitchFamily="49" charset="-128"/>
              <a:ea typeface="FG角ｺﾞｼｯｸ体Ca-M" panose="020B0609000000000000" pitchFamily="49" charset="-128"/>
            </a:endParaRPr>
          </a:p>
        </p:txBody>
      </p:sp>
      <p:sp>
        <p:nvSpPr>
          <p:cNvPr id="3" name="コンテンツ プレースホルダー 2"/>
          <p:cNvSpPr>
            <a:spLocks noGrp="1"/>
          </p:cNvSpPr>
          <p:nvPr>
            <p:ph idx="1"/>
          </p:nvPr>
        </p:nvSpPr>
        <p:spPr>
          <a:xfrm>
            <a:off x="612000" y="1100627"/>
            <a:ext cx="7920000" cy="3960000"/>
          </a:xfrm>
        </p:spPr>
        <p:txBody>
          <a:bodyPr anchor="t">
            <a:normAutofit/>
          </a:bodyPr>
          <a:lstStyle/>
          <a:p>
            <a:r>
              <a:rPr kumimoji="1" lang="ja-JP" altLang="en-US" sz="2400" dirty="0" smtClean="0">
                <a:latin typeface="FG角ｺﾞｼｯｸ体Ca-M" panose="020B0609000000000000" pitchFamily="49" charset="-128"/>
                <a:ea typeface="FG角ｺﾞｼｯｸ体Ca-M" panose="020B0609000000000000" pitchFamily="49" charset="-128"/>
              </a:rPr>
              <a:t>　　</a:t>
            </a:r>
            <a:r>
              <a:rPr kumimoji="1" lang="ja-JP" altLang="en-US" sz="2400" dirty="0" smtClean="0">
                <a:solidFill>
                  <a:srgbClr val="FF0000"/>
                </a:solidFill>
                <a:latin typeface="FG角ｺﾞｼｯｸ体Ca-M" panose="020B0609000000000000" pitchFamily="49" charset="-128"/>
                <a:ea typeface="FG角ｺﾞｼｯｸ体Ca-M" panose="020B0609000000000000" pitchFamily="49" charset="-128"/>
              </a:rPr>
              <a:t>「特定の選挙について、特定の候補者の当選を目的として、投票を得又は得させる</a:t>
            </a:r>
            <a:r>
              <a:rPr lang="ja-JP" altLang="en-US" sz="2400" dirty="0">
                <a:solidFill>
                  <a:srgbClr val="FF0000"/>
                </a:solidFill>
                <a:latin typeface="FG角ｺﾞｼｯｸ体Ca-M" panose="020B0609000000000000" pitchFamily="49" charset="-128"/>
                <a:ea typeface="FG角ｺﾞｼｯｸ体Ca-M" panose="020B0609000000000000" pitchFamily="49" charset="-128"/>
              </a:rPr>
              <a:t>ために</a:t>
            </a:r>
            <a:r>
              <a:rPr lang="ja-JP" altLang="en-US" sz="2400" dirty="0" smtClean="0">
                <a:solidFill>
                  <a:srgbClr val="FF0000"/>
                </a:solidFill>
                <a:latin typeface="FG角ｺﾞｼｯｸ体Ca-M" panose="020B0609000000000000" pitchFamily="49" charset="-128"/>
                <a:ea typeface="FG角ｺﾞｼｯｸ体Ca-M" panose="020B0609000000000000" pitchFamily="49" charset="-128"/>
              </a:rPr>
              <a:t>、直接又は間接的に必要かつ有利な行為」</a:t>
            </a:r>
            <a:r>
              <a:rPr lang="ja-JP" altLang="en-US" sz="2400" dirty="0" smtClean="0">
                <a:latin typeface="FG角ｺﾞｼｯｸ体Ca-M" panose="020B0609000000000000" pitchFamily="49" charset="-128"/>
                <a:ea typeface="FG角ｺﾞｼｯｸ体Ca-M" panose="020B0609000000000000" pitchFamily="49" charset="-128"/>
              </a:rPr>
              <a:t>と解されています。</a:t>
            </a:r>
            <a:endParaRPr lang="en-US" altLang="ja-JP" sz="2400" dirty="0" smtClean="0">
              <a:latin typeface="FG角ｺﾞｼｯｸ体Ca-M" panose="020B0609000000000000" pitchFamily="49" charset="-128"/>
              <a:ea typeface="FG角ｺﾞｼｯｸ体Ca-M" panose="020B0609000000000000" pitchFamily="49" charset="-128"/>
            </a:endParaRPr>
          </a:p>
          <a:p>
            <a:r>
              <a:rPr kumimoji="1" lang="ja-JP" altLang="en-US" sz="2400" dirty="0">
                <a:latin typeface="FG角ｺﾞｼｯｸ体Ca-M" panose="020B0609000000000000" pitchFamily="49" charset="-128"/>
                <a:ea typeface="FG角ｺﾞｼｯｸ体Ca-M" panose="020B0609000000000000" pitchFamily="49" charset="-128"/>
              </a:rPr>
              <a:t>　</a:t>
            </a:r>
            <a:r>
              <a:rPr kumimoji="1" lang="ja-JP" altLang="en-US" sz="2400" dirty="0" smtClean="0">
                <a:latin typeface="FG角ｺﾞｼｯｸ体Ca-M" panose="020B0609000000000000" pitchFamily="49" charset="-128"/>
                <a:ea typeface="FG角ｺﾞｼｯｸ体Ca-M" panose="020B0609000000000000" pitchFamily="49" charset="-128"/>
              </a:rPr>
              <a:t>　候補者は、選挙運動期間中に駅前での街頭演説や選挙カーで街を走</a:t>
            </a:r>
            <a:r>
              <a:rPr lang="ja-JP" altLang="en-US" sz="2400" dirty="0" smtClean="0">
                <a:latin typeface="FG角ｺﾞｼｯｸ体Ca-M" panose="020B0609000000000000" pitchFamily="49" charset="-128"/>
                <a:ea typeface="FG角ｺﾞｼｯｸ体Ca-M" panose="020B0609000000000000" pitchFamily="49" charset="-128"/>
              </a:rPr>
              <a:t>るなど、</a:t>
            </a:r>
            <a:r>
              <a:rPr lang="ja-JP" altLang="en-US" sz="2400" dirty="0">
                <a:latin typeface="FG角ｺﾞｼｯｸ体Ca-M" panose="020B0609000000000000" pitchFamily="49" charset="-128"/>
                <a:ea typeface="FG角ｺﾞｼｯｸ体Ca-M" panose="020B0609000000000000" pitchFamily="49" charset="-128"/>
              </a:rPr>
              <a:t>当選</a:t>
            </a:r>
            <a:r>
              <a:rPr lang="ja-JP" altLang="en-US" sz="2400" dirty="0" smtClean="0">
                <a:latin typeface="FG角ｺﾞｼｯｸ体Ca-M" panose="020B0609000000000000" pitchFamily="49" charset="-128"/>
                <a:ea typeface="FG角ｺﾞｼｯｸ体Ca-M" panose="020B0609000000000000" pitchFamily="49" charset="-128"/>
              </a:rPr>
              <a:t>す</a:t>
            </a:r>
            <a:r>
              <a:rPr kumimoji="1" lang="ja-JP" altLang="en-US" sz="2400" dirty="0" smtClean="0">
                <a:latin typeface="FG角ｺﾞｼｯｸ体Ca-M" panose="020B0609000000000000" pitchFamily="49" charset="-128"/>
                <a:ea typeface="FG角ｺﾞｼｯｸ体Ca-M" panose="020B0609000000000000" pitchFamily="49" charset="-128"/>
              </a:rPr>
              <a:t>るために色々な選挙運動を行います。</a:t>
            </a:r>
            <a:endParaRPr kumimoji="1"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有権者は、知人に電話して投票を依頼したり、候補者のブログに応援コメントを書くなど、投票を得させるための選挙運動をすることができます。</a:t>
            </a:r>
            <a:endParaRPr kumimoji="1" lang="ja-JP" altLang="en-US" sz="2400" dirty="0">
              <a:latin typeface="FG角ｺﾞｼｯｸ体Ca-M" panose="020B0609000000000000" pitchFamily="49" charset="-128"/>
              <a:ea typeface="FG角ｺﾞｼｯｸ体Ca-M" panose="020B0609000000000000" pitchFamily="49" charset="-128"/>
            </a:endParaRPr>
          </a:p>
        </p:txBody>
      </p:sp>
      <p:sp>
        <p:nvSpPr>
          <p:cNvPr id="6" name="テキスト ボックス 5"/>
          <p:cNvSpPr txBox="1"/>
          <p:nvPr/>
        </p:nvSpPr>
        <p:spPr>
          <a:xfrm>
            <a:off x="179512" y="5328000"/>
            <a:ext cx="1152128" cy="1224136"/>
          </a:xfrm>
          <a:prstGeom prst="rect">
            <a:avLst/>
          </a:prstGeom>
          <a:solidFill>
            <a:schemeClr val="bg1"/>
          </a:solidFill>
          <a:ln w="57150">
            <a:solidFill>
              <a:schemeClr val="accent2">
                <a:lumMod val="75000"/>
              </a:schemeClr>
            </a:solidFill>
          </a:ln>
        </p:spPr>
        <p:txBody>
          <a:bodyPr wrap="square" rtlCol="0" anchor="ctr">
            <a:noAutofit/>
          </a:bodyPr>
          <a:lstStyle/>
          <a:p>
            <a:pPr algn="dist"/>
            <a:r>
              <a:rPr kumimoji="1" lang="ja-JP" altLang="en-US" dirty="0" smtClean="0">
                <a:latin typeface="HGPｺﾞｼｯｸE" panose="020B0900000000000000" pitchFamily="50" charset="-128"/>
                <a:ea typeface="HGPｺﾞｼｯｸE" panose="020B0900000000000000" pitchFamily="50" charset="-128"/>
              </a:rPr>
              <a:t>選挙の</a:t>
            </a:r>
            <a:endParaRPr kumimoji="1" lang="en-US" altLang="ja-JP" dirty="0" smtClean="0">
              <a:latin typeface="HGPｺﾞｼｯｸE" panose="020B0900000000000000" pitchFamily="50" charset="-128"/>
              <a:ea typeface="HGPｺﾞｼｯｸE" panose="020B0900000000000000" pitchFamily="50" charset="-128"/>
            </a:endParaRPr>
          </a:p>
          <a:p>
            <a:pPr algn="dist"/>
            <a:r>
              <a:rPr lang="ja-JP" altLang="en-US" dirty="0" smtClean="0">
                <a:latin typeface="HGPｺﾞｼｯｸE" panose="020B0900000000000000" pitchFamily="50" charset="-128"/>
                <a:ea typeface="HGPｺﾞｼｯｸE" panose="020B0900000000000000" pitchFamily="50" charset="-128"/>
              </a:rPr>
              <a:t>公示</a:t>
            </a:r>
            <a:r>
              <a:rPr lang="ja-JP" altLang="en-US" sz="1200" dirty="0" smtClean="0">
                <a:latin typeface="HGPｺﾞｼｯｸE" panose="020B0900000000000000" pitchFamily="50" charset="-128"/>
                <a:ea typeface="HGPｺﾞｼｯｸE" panose="020B0900000000000000" pitchFamily="50" charset="-128"/>
              </a:rPr>
              <a:t>又は</a:t>
            </a:r>
            <a:r>
              <a:rPr lang="ja-JP" altLang="en-US" dirty="0" smtClean="0">
                <a:latin typeface="HGPｺﾞｼｯｸE" panose="020B0900000000000000" pitchFamily="50" charset="-128"/>
                <a:ea typeface="HGPｺﾞｼｯｸE" panose="020B0900000000000000" pitchFamily="50" charset="-128"/>
              </a:rPr>
              <a:t>告示</a:t>
            </a:r>
            <a:r>
              <a:rPr lang="ja-JP" altLang="en-US" dirty="0">
                <a:latin typeface="HGPｺﾞｼｯｸE" panose="020B0900000000000000" pitchFamily="50" charset="-128"/>
                <a:ea typeface="HGPｺﾞｼｯｸE" panose="020B0900000000000000" pitchFamily="50" charset="-128"/>
              </a:rPr>
              <a:t>の</a:t>
            </a:r>
            <a:r>
              <a:rPr kumimoji="1" lang="ja-JP" altLang="en-US" dirty="0" smtClean="0">
                <a:latin typeface="HGPｺﾞｼｯｸE" panose="020B0900000000000000" pitchFamily="50" charset="-128"/>
                <a:ea typeface="HGPｺﾞｼｯｸE" panose="020B0900000000000000" pitchFamily="50" charset="-128"/>
              </a:rPr>
              <a:t>日</a:t>
            </a:r>
            <a:endParaRPr kumimoji="1" lang="en-US" altLang="ja-JP" dirty="0" smtClean="0">
              <a:latin typeface="HGPｺﾞｼｯｸE" panose="020B0900000000000000" pitchFamily="50" charset="-128"/>
              <a:ea typeface="HGPｺﾞｼｯｸE" panose="020B0900000000000000" pitchFamily="50" charset="-128"/>
            </a:endParaRPr>
          </a:p>
        </p:txBody>
      </p:sp>
      <p:sp>
        <p:nvSpPr>
          <p:cNvPr id="7" name="テキスト ボックス 6"/>
          <p:cNvSpPr txBox="1"/>
          <p:nvPr/>
        </p:nvSpPr>
        <p:spPr>
          <a:xfrm>
            <a:off x="7812360" y="5328000"/>
            <a:ext cx="1152128" cy="1224136"/>
          </a:xfrm>
          <a:prstGeom prst="rect">
            <a:avLst/>
          </a:prstGeom>
          <a:solidFill>
            <a:schemeClr val="bg1"/>
          </a:solidFill>
          <a:ln w="57150">
            <a:solidFill>
              <a:srgbClr val="FF0000"/>
            </a:solidFill>
          </a:ln>
        </p:spPr>
        <p:txBody>
          <a:bodyPr wrap="square" rtlCol="0" anchor="ctr">
            <a:noAutofit/>
          </a:bodyPr>
          <a:lstStyle/>
          <a:p>
            <a:pPr algn="ctr"/>
            <a:r>
              <a:rPr kumimoji="1" lang="ja-JP" altLang="en-US" dirty="0" smtClean="0">
                <a:latin typeface="HGPｺﾞｼｯｸE" panose="020B0900000000000000" pitchFamily="50" charset="-128"/>
                <a:ea typeface="HGPｺﾞｼｯｸE" panose="020B0900000000000000" pitchFamily="50" charset="-128"/>
              </a:rPr>
              <a:t>投 票 日</a:t>
            </a:r>
            <a:endParaRPr kumimoji="1" lang="en-US" altLang="ja-JP" dirty="0" smtClean="0">
              <a:latin typeface="HGPｺﾞｼｯｸE" panose="020B0900000000000000" pitchFamily="50" charset="-128"/>
              <a:ea typeface="HGPｺﾞｼｯｸE" panose="020B0900000000000000" pitchFamily="50" charset="-128"/>
            </a:endParaRPr>
          </a:p>
          <a:p>
            <a:pPr algn="ctr"/>
            <a:r>
              <a:rPr lang="ja-JP" altLang="en-US" dirty="0" smtClean="0">
                <a:latin typeface="HGPｺﾞｼｯｸE" panose="020B0900000000000000" pitchFamily="50" charset="-128"/>
                <a:ea typeface="HGPｺﾞｼｯｸE" panose="020B0900000000000000" pitchFamily="50" charset="-128"/>
              </a:rPr>
              <a:t>前  日</a:t>
            </a:r>
            <a:endParaRPr kumimoji="1" lang="en-US" altLang="ja-JP" dirty="0" smtClean="0">
              <a:latin typeface="HGPｺﾞｼｯｸE" panose="020B0900000000000000" pitchFamily="50" charset="-128"/>
              <a:ea typeface="HGPｺﾞｼｯｸE" panose="020B0900000000000000" pitchFamily="50" charset="-128"/>
            </a:endParaRPr>
          </a:p>
        </p:txBody>
      </p:sp>
      <p:sp>
        <p:nvSpPr>
          <p:cNvPr id="8" name="テキスト ボックス 7"/>
          <p:cNvSpPr txBox="1"/>
          <p:nvPr/>
        </p:nvSpPr>
        <p:spPr>
          <a:xfrm>
            <a:off x="2171343" y="5085184"/>
            <a:ext cx="4801314" cy="369332"/>
          </a:xfrm>
          <a:prstGeom prst="rect">
            <a:avLst/>
          </a:prstGeom>
          <a:noFill/>
        </p:spPr>
        <p:txBody>
          <a:bodyPr wrap="none" rtlCol="0">
            <a:spAutoFit/>
          </a:bodyPr>
          <a:lstStyle/>
          <a:p>
            <a:r>
              <a:rPr kumimoji="1" lang="en-US" altLang="ja-JP" dirty="0" smtClean="0">
                <a:latin typeface="HGSｺﾞｼｯｸE" panose="020B0900000000000000" pitchFamily="50" charset="-128"/>
                <a:ea typeface="HGSｺﾞｼｯｸE" panose="020B0900000000000000" pitchFamily="50" charset="-128"/>
              </a:rPr>
              <a:t>※</a:t>
            </a:r>
            <a:r>
              <a:rPr kumimoji="1" lang="ja-JP" altLang="en-US" dirty="0" smtClean="0">
                <a:latin typeface="HGSｺﾞｼｯｸE" panose="020B0900000000000000" pitchFamily="50" charset="-128"/>
                <a:ea typeface="HGSｺﾞｼｯｸE" panose="020B0900000000000000" pitchFamily="50" charset="-128"/>
              </a:rPr>
              <a:t>選挙運動ができる期間は決まっています</a:t>
            </a:r>
            <a:r>
              <a:rPr kumimoji="1" lang="en-US" altLang="ja-JP" dirty="0" smtClean="0">
                <a:latin typeface="HGSｺﾞｼｯｸE" panose="020B0900000000000000" pitchFamily="50" charset="-128"/>
                <a:ea typeface="HGSｺﾞｼｯｸE" panose="020B0900000000000000" pitchFamily="50" charset="-128"/>
              </a:rPr>
              <a:t>※</a:t>
            </a:r>
            <a:endParaRPr kumimoji="1" lang="ja-JP" altLang="en-US" dirty="0">
              <a:latin typeface="HGSｺﾞｼｯｸE" panose="020B0900000000000000" pitchFamily="50" charset="-128"/>
              <a:ea typeface="HGSｺﾞｼｯｸE" panose="020B0900000000000000" pitchFamily="50" charset="-128"/>
            </a:endParaRPr>
          </a:p>
        </p:txBody>
      </p:sp>
      <p:sp>
        <p:nvSpPr>
          <p:cNvPr id="5" name="左右矢印 4"/>
          <p:cNvSpPr/>
          <p:nvPr/>
        </p:nvSpPr>
        <p:spPr>
          <a:xfrm>
            <a:off x="1404000" y="5373216"/>
            <a:ext cx="6336000" cy="1080000"/>
          </a:xfrm>
          <a:prstGeom prst="leftRightArrow">
            <a:avLst>
              <a:gd name="adj1" fmla="val 69240"/>
              <a:gd name="adj2" fmla="val 50000"/>
            </a:avLst>
          </a:prstGeom>
          <a:solidFill>
            <a:schemeClr val="accent4">
              <a:lumMod val="40000"/>
              <a:lumOff val="60000"/>
            </a:schemeClr>
          </a:solid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300" dirty="0" smtClean="0">
                <a:solidFill>
                  <a:srgbClr val="FF0000"/>
                </a:solidFill>
                <a:latin typeface="HGPｺﾞｼｯｸE" panose="020B0900000000000000" pitchFamily="50" charset="-128"/>
                <a:ea typeface="HGPｺﾞｼｯｸE" panose="020B0900000000000000" pitchFamily="50" charset="-128"/>
              </a:rPr>
              <a:t>立候補の届出</a:t>
            </a:r>
            <a:r>
              <a:rPr lang="ja-JP" altLang="en-US" dirty="0" smtClean="0">
                <a:solidFill>
                  <a:srgbClr val="FF0000"/>
                </a:solidFill>
                <a:latin typeface="HGPｺﾞｼｯｸE" panose="020B0900000000000000" pitchFamily="50" charset="-128"/>
                <a:ea typeface="HGPｺﾞｼｯｸE" panose="020B0900000000000000" pitchFamily="50" charset="-128"/>
              </a:rPr>
              <a:t>が</a:t>
            </a:r>
            <a:r>
              <a:rPr lang="ja-JP" altLang="en-US" sz="2000" dirty="0" smtClean="0">
                <a:solidFill>
                  <a:srgbClr val="FF0000"/>
                </a:solidFill>
                <a:latin typeface="HGPｺﾞｼｯｸE" panose="020B0900000000000000" pitchFamily="50" charset="-128"/>
                <a:ea typeface="HGPｺﾞｼｯｸE" panose="020B0900000000000000" pitchFamily="50" charset="-128"/>
              </a:rPr>
              <a:t>受理</a:t>
            </a:r>
            <a:r>
              <a:rPr lang="ja-JP" altLang="en-US" dirty="0" smtClean="0">
                <a:solidFill>
                  <a:srgbClr val="FF0000"/>
                </a:solidFill>
                <a:latin typeface="HGPｺﾞｼｯｸE" panose="020B0900000000000000" pitchFamily="50" charset="-128"/>
                <a:ea typeface="HGPｺﾞｼｯｸE" panose="020B0900000000000000" pitchFamily="50" charset="-128"/>
              </a:rPr>
              <a:t>されてから</a:t>
            </a:r>
            <a:r>
              <a:rPr lang="ja-JP" altLang="en-US" sz="2300" dirty="0" smtClean="0">
                <a:solidFill>
                  <a:srgbClr val="FF0000"/>
                </a:solidFill>
                <a:latin typeface="HGPｺﾞｼｯｸE" panose="020B0900000000000000" pitchFamily="50" charset="-128"/>
                <a:ea typeface="HGPｺﾞｼｯｸE" panose="020B0900000000000000" pitchFamily="50" charset="-128"/>
              </a:rPr>
              <a:t>投票日前日</a:t>
            </a:r>
            <a:r>
              <a:rPr lang="ja-JP" altLang="en-US" dirty="0" smtClean="0">
                <a:solidFill>
                  <a:srgbClr val="FF0000"/>
                </a:solidFill>
                <a:latin typeface="HGPｺﾞｼｯｸE" panose="020B0900000000000000" pitchFamily="50" charset="-128"/>
                <a:ea typeface="HGPｺﾞｼｯｸE" panose="020B0900000000000000" pitchFamily="50" charset="-128"/>
              </a:rPr>
              <a:t>まで</a:t>
            </a:r>
            <a:endParaRPr kumimoji="1" lang="ja-JP" altLang="en-US" dirty="0">
              <a:solidFill>
                <a:srgbClr val="FF0000"/>
              </a:solidFill>
              <a:latin typeface="HGPｺﾞｼｯｸE" panose="020B0900000000000000" pitchFamily="50" charset="-128"/>
              <a:ea typeface="HGPｺﾞｼｯｸE" panose="020B0900000000000000" pitchFamily="50" charset="-128"/>
            </a:endParaRPr>
          </a:p>
        </p:txBody>
      </p:sp>
      <p:sp>
        <p:nvSpPr>
          <p:cNvPr id="9" name="テキスト ボックス 8"/>
          <p:cNvSpPr txBox="1"/>
          <p:nvPr/>
        </p:nvSpPr>
        <p:spPr>
          <a:xfrm>
            <a:off x="1979712" y="6299327"/>
            <a:ext cx="4541628" cy="261610"/>
          </a:xfrm>
          <a:prstGeom prst="rect">
            <a:avLst/>
          </a:prstGeom>
          <a:noFill/>
        </p:spPr>
        <p:txBody>
          <a:bodyPr wrap="none" rtlCol="0">
            <a:spAutoFit/>
          </a:bodyPr>
          <a:lstStyle/>
          <a:p>
            <a:r>
              <a:rPr kumimoji="1" lang="ja-JP" altLang="en-US" sz="1100" dirty="0" smtClean="0">
                <a:latin typeface="HGSｺﾞｼｯｸE" panose="020B0900000000000000" pitchFamily="50" charset="-128"/>
                <a:ea typeface="HGSｺﾞｼｯｸE" panose="020B0900000000000000" pitchFamily="50" charset="-128"/>
              </a:rPr>
              <a:t>立候補の届出は公示</a:t>
            </a:r>
            <a:r>
              <a:rPr kumimoji="1" lang="en-US" altLang="ja-JP" sz="1100" dirty="0" smtClean="0">
                <a:latin typeface="HGSｺﾞｼｯｸE" panose="020B0900000000000000" pitchFamily="50" charset="-128"/>
                <a:ea typeface="HGSｺﾞｼｯｸE" panose="020B0900000000000000" pitchFamily="50" charset="-128"/>
              </a:rPr>
              <a:t>(</a:t>
            </a:r>
            <a:r>
              <a:rPr kumimoji="1" lang="ja-JP" altLang="en-US" sz="1100" dirty="0" smtClean="0">
                <a:latin typeface="HGSｺﾞｼｯｸE" panose="020B0900000000000000" pitchFamily="50" charset="-128"/>
                <a:ea typeface="HGSｺﾞｼｯｸE" panose="020B0900000000000000" pitchFamily="50" charset="-128"/>
              </a:rPr>
              <a:t>告示</a:t>
            </a:r>
            <a:r>
              <a:rPr kumimoji="1" lang="en-US" altLang="ja-JP" sz="1100" dirty="0" smtClean="0">
                <a:latin typeface="HGSｺﾞｼｯｸE" panose="020B0900000000000000" pitchFamily="50" charset="-128"/>
                <a:ea typeface="HGSｺﾞｼｯｸE" panose="020B0900000000000000" pitchFamily="50" charset="-128"/>
              </a:rPr>
              <a:t>)</a:t>
            </a:r>
            <a:r>
              <a:rPr lang="ja-JP" altLang="en-US" sz="1100" dirty="0" smtClean="0">
                <a:latin typeface="HGSｺﾞｼｯｸE" panose="020B0900000000000000" pitchFamily="50" charset="-128"/>
                <a:ea typeface="HGSｺﾞｼｯｸE" panose="020B0900000000000000" pitchFamily="50" charset="-128"/>
              </a:rPr>
              <a:t>日の午前</a:t>
            </a:r>
            <a:r>
              <a:rPr lang="en-US" altLang="ja-JP" sz="1100" dirty="0" smtClean="0">
                <a:latin typeface="HGSｺﾞｼｯｸE" panose="020B0900000000000000" pitchFamily="50" charset="-128"/>
                <a:ea typeface="HGSｺﾞｼｯｸE" panose="020B0900000000000000" pitchFamily="50" charset="-128"/>
              </a:rPr>
              <a:t>8</a:t>
            </a:r>
            <a:r>
              <a:rPr lang="ja-JP" altLang="en-US" sz="1100" dirty="0" smtClean="0">
                <a:latin typeface="HGSｺﾞｼｯｸE" panose="020B0900000000000000" pitchFamily="50" charset="-128"/>
                <a:ea typeface="HGSｺﾞｼｯｸE" panose="020B0900000000000000" pitchFamily="50" charset="-128"/>
              </a:rPr>
              <a:t>時</a:t>
            </a:r>
            <a:r>
              <a:rPr lang="en-US" altLang="ja-JP" sz="1100" dirty="0" smtClean="0">
                <a:latin typeface="HGSｺﾞｼｯｸE" panose="020B0900000000000000" pitchFamily="50" charset="-128"/>
                <a:ea typeface="HGSｺﾞｼｯｸE" panose="020B0900000000000000" pitchFamily="50" charset="-128"/>
              </a:rPr>
              <a:t>30</a:t>
            </a:r>
            <a:r>
              <a:rPr lang="ja-JP" altLang="en-US" sz="1100" dirty="0" smtClean="0">
                <a:latin typeface="HGSｺﾞｼｯｸE" panose="020B0900000000000000" pitchFamily="50" charset="-128"/>
                <a:ea typeface="HGSｺﾞｼｯｸE" panose="020B0900000000000000" pitchFamily="50" charset="-128"/>
              </a:rPr>
              <a:t>分から午後</a:t>
            </a:r>
            <a:r>
              <a:rPr lang="en-US" altLang="ja-JP" sz="1100" dirty="0" smtClean="0">
                <a:latin typeface="HGSｺﾞｼｯｸE" panose="020B0900000000000000" pitchFamily="50" charset="-128"/>
                <a:ea typeface="HGSｺﾞｼｯｸE" panose="020B0900000000000000" pitchFamily="50" charset="-128"/>
              </a:rPr>
              <a:t>5</a:t>
            </a:r>
            <a:r>
              <a:rPr lang="ja-JP" altLang="en-US" sz="1100" dirty="0" smtClean="0">
                <a:latin typeface="HGSｺﾞｼｯｸE" panose="020B0900000000000000" pitchFamily="50" charset="-128"/>
                <a:ea typeface="HGSｺﾞｼｯｸE" panose="020B0900000000000000" pitchFamily="50" charset="-128"/>
              </a:rPr>
              <a:t>時までに受付。</a:t>
            </a:r>
            <a:endParaRPr kumimoji="1" lang="ja-JP" altLang="en-US" sz="1100" dirty="0">
              <a:latin typeface="HGSｺﾞｼｯｸE" panose="020B0900000000000000" pitchFamily="50" charset="-128"/>
              <a:ea typeface="HGSｺﾞｼｯｸE" panose="020B0900000000000000" pitchFamily="50" charset="-128"/>
            </a:endParaRPr>
          </a:p>
        </p:txBody>
      </p:sp>
    </p:spTree>
    <p:extLst>
      <p:ext uri="{BB962C8B-B14F-4D97-AF65-F5344CB8AC3E}">
        <p14:creationId xmlns:p14="http://schemas.microsoft.com/office/powerpoint/2010/main" val="291381214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1530" y="365760"/>
            <a:ext cx="7520940" cy="548640"/>
          </a:xfrm>
        </p:spPr>
        <p:txBody>
          <a:bodyPr/>
          <a:lstStyle/>
          <a:p>
            <a:pPr algn="ctr"/>
            <a:r>
              <a:rPr kumimoji="1" lang="ja-JP" altLang="en-US" b="1" dirty="0" smtClean="0">
                <a:latin typeface="FG角ｺﾞｼｯｸ体Ca-M" panose="020B0609000000000000" pitchFamily="49" charset="-128"/>
                <a:ea typeface="FG角ｺﾞｼｯｸ体Ca-M" panose="020B0609000000000000" pitchFamily="49" charset="-128"/>
              </a:rPr>
              <a:t>～「</a:t>
            </a:r>
            <a:r>
              <a:rPr kumimoji="1" lang="ja-JP" altLang="en-US" b="1" dirty="0" smtClean="0">
                <a:solidFill>
                  <a:srgbClr val="3D7D19"/>
                </a:solidFill>
                <a:latin typeface="FG角ｺﾞｼｯｸ体Ca-M" panose="020B0609000000000000" pitchFamily="49" charset="-128"/>
                <a:ea typeface="FG角ｺﾞｼｯｸ体Ca-M" panose="020B0609000000000000" pitchFamily="49" charset="-128"/>
              </a:rPr>
              <a:t>政治活動</a:t>
            </a:r>
            <a:r>
              <a:rPr kumimoji="1" lang="ja-JP" altLang="en-US" b="1" dirty="0" smtClean="0">
                <a:latin typeface="FG角ｺﾞｼｯｸ体Ca-M" panose="020B0609000000000000" pitchFamily="49" charset="-128"/>
                <a:ea typeface="FG角ｺﾞｼｯｸ体Ca-M" panose="020B0609000000000000" pitchFamily="49" charset="-128"/>
              </a:rPr>
              <a:t>」とは～</a:t>
            </a:r>
            <a:endParaRPr kumimoji="1" lang="ja-JP" altLang="en-US" b="1" dirty="0">
              <a:latin typeface="FG角ｺﾞｼｯｸ体Ca-M" panose="020B0609000000000000" pitchFamily="49" charset="-128"/>
              <a:ea typeface="FG角ｺﾞｼｯｸ体Ca-M" panose="020B0609000000000000" pitchFamily="49" charset="-128"/>
            </a:endParaRPr>
          </a:p>
        </p:txBody>
      </p:sp>
      <p:sp>
        <p:nvSpPr>
          <p:cNvPr id="3" name="コンテンツ プレースホルダー 2"/>
          <p:cNvSpPr>
            <a:spLocks noGrp="1"/>
          </p:cNvSpPr>
          <p:nvPr>
            <p:ph idx="1"/>
          </p:nvPr>
        </p:nvSpPr>
        <p:spPr>
          <a:xfrm>
            <a:off x="612000" y="1100627"/>
            <a:ext cx="7920000" cy="3960000"/>
          </a:xfrm>
        </p:spPr>
        <p:txBody>
          <a:bodyPr anchor="t">
            <a:normAutofit/>
          </a:bodyPr>
          <a:lstStyle/>
          <a:p>
            <a:r>
              <a:rPr lang="ja-JP" altLang="en-US" sz="2400" dirty="0" smtClean="0">
                <a:latin typeface="FG角ｺﾞｼｯｸ体Ca-M" panose="020B0609000000000000" pitchFamily="49" charset="-128"/>
                <a:ea typeface="FG角ｺﾞｼｯｸ体Ca-M" panose="020B0609000000000000" pitchFamily="49" charset="-128"/>
              </a:rPr>
              <a:t>　　一般的には、政治上の目的をもって行われるすべての行為を「政治活動」といい、この中には選挙運動も含まれます。</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しかし、公職選挙法上では「</a:t>
            </a:r>
            <a:r>
              <a:rPr lang="ja-JP" altLang="en-US" sz="2400" dirty="0" smtClean="0">
                <a:solidFill>
                  <a:srgbClr val="FF0000"/>
                </a:solidFill>
                <a:latin typeface="FG角ｺﾞｼｯｸ体Ca-M" panose="020B0609000000000000" pitchFamily="49" charset="-128"/>
                <a:ea typeface="FG角ｺﾞｼｯｸ体Ca-M" panose="020B0609000000000000" pitchFamily="49" charset="-128"/>
              </a:rPr>
              <a:t>選挙運動</a:t>
            </a:r>
            <a:r>
              <a:rPr lang="ja-JP" altLang="en-US" sz="2400" dirty="0" smtClean="0">
                <a:latin typeface="FG角ｺﾞｼｯｸ体Ca-M" panose="020B0609000000000000" pitchFamily="49" charset="-128"/>
                <a:ea typeface="FG角ｺﾞｼｯｸ体Ca-M" panose="020B0609000000000000" pitchFamily="49" charset="-128"/>
              </a:rPr>
              <a:t>」と「</a:t>
            </a:r>
            <a:r>
              <a:rPr lang="ja-JP" altLang="en-US" sz="2400" dirty="0" smtClean="0">
                <a:solidFill>
                  <a:srgbClr val="3D7D19"/>
                </a:solidFill>
                <a:latin typeface="FG角ｺﾞｼｯｸ体Ca-M" panose="020B0609000000000000" pitchFamily="49" charset="-128"/>
                <a:ea typeface="FG角ｺﾞｼｯｸ体Ca-M" panose="020B0609000000000000" pitchFamily="49" charset="-128"/>
              </a:rPr>
              <a:t>政治活動</a:t>
            </a:r>
            <a:r>
              <a:rPr lang="ja-JP" altLang="en-US" sz="2400" dirty="0" smtClean="0">
                <a:latin typeface="FG角ｺﾞｼｯｸ体Ca-M" panose="020B0609000000000000" pitchFamily="49" charset="-128"/>
                <a:ea typeface="FG角ｺﾞｼｯｸ体Ca-M" panose="020B0609000000000000" pitchFamily="49" charset="-128"/>
              </a:rPr>
              <a:t>」を理論上はっきりと区別しており、</a:t>
            </a:r>
            <a:r>
              <a:rPr lang="ja-JP" altLang="en-US" sz="2400" dirty="0" smtClean="0">
                <a:solidFill>
                  <a:srgbClr val="3D7D19"/>
                </a:solidFill>
                <a:latin typeface="FG角ｺﾞｼｯｸ体Ca-M" panose="020B0609000000000000" pitchFamily="49" charset="-128"/>
                <a:ea typeface="FG角ｺﾞｼｯｸ体Ca-M" panose="020B0609000000000000" pitchFamily="49" charset="-128"/>
              </a:rPr>
              <a:t>政治上の目的をもって行われるすべての行為から選挙運動にわたる行為を除いたもの</a:t>
            </a:r>
            <a:r>
              <a:rPr lang="ja-JP" altLang="en-US" sz="2400" dirty="0">
                <a:solidFill>
                  <a:srgbClr val="3D7D19"/>
                </a:solidFill>
                <a:latin typeface="FG角ｺﾞｼｯｸ体Ca-M" panose="020B0609000000000000" pitchFamily="49" charset="-128"/>
                <a:ea typeface="FG角ｺﾞｼｯｸ体Ca-M" panose="020B0609000000000000" pitchFamily="49" charset="-128"/>
              </a:rPr>
              <a:t>を</a:t>
            </a:r>
            <a:r>
              <a:rPr lang="ja-JP" altLang="en-US" sz="2400" dirty="0" smtClean="0">
                <a:solidFill>
                  <a:srgbClr val="3D7D19"/>
                </a:solidFill>
                <a:latin typeface="FG角ｺﾞｼｯｸ体Ca-M" panose="020B0609000000000000" pitchFamily="49" charset="-128"/>
                <a:ea typeface="FG角ｺﾞｼｯｸ体Ca-M" panose="020B0609000000000000" pitchFamily="49" charset="-128"/>
              </a:rPr>
              <a:t>「政治活動」</a:t>
            </a:r>
            <a:r>
              <a:rPr lang="ja-JP" altLang="en-US" sz="2400" dirty="0" smtClean="0">
                <a:latin typeface="FG角ｺﾞｼｯｸ体Ca-M" panose="020B0609000000000000" pitchFamily="49" charset="-128"/>
                <a:ea typeface="FG角ｺﾞｼｯｸ体Ca-M" panose="020B0609000000000000" pitchFamily="49" charset="-128"/>
              </a:rPr>
              <a:t>としています。</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したがって“選挙運動にわたる政治活動”は、公職選挙法上においては「</a:t>
            </a:r>
            <a:r>
              <a:rPr lang="ja-JP" altLang="en-US" sz="2400" dirty="0" smtClean="0">
                <a:solidFill>
                  <a:srgbClr val="FF0000"/>
                </a:solidFill>
                <a:latin typeface="FG角ｺﾞｼｯｸ体Ca-M" panose="020B0609000000000000" pitchFamily="49" charset="-128"/>
                <a:ea typeface="FG角ｺﾞｼｯｸ体Ca-M" panose="020B0609000000000000" pitchFamily="49" charset="-128"/>
              </a:rPr>
              <a:t>選挙運動</a:t>
            </a:r>
            <a:r>
              <a:rPr lang="ja-JP" altLang="en-US" sz="2400" dirty="0" smtClean="0">
                <a:latin typeface="FG角ｺﾞｼｯｸ体Ca-M" panose="020B0609000000000000" pitchFamily="49" charset="-128"/>
                <a:ea typeface="FG角ｺﾞｼｯｸ体Ca-M" panose="020B0609000000000000" pitchFamily="49" charset="-128"/>
              </a:rPr>
              <a:t>」としての規制を受けることになります。</a:t>
            </a:r>
            <a:endParaRPr lang="en-US" altLang="ja-JP" sz="2400" dirty="0" smtClean="0">
              <a:latin typeface="FG角ｺﾞｼｯｸ体Ca-M" panose="020B0609000000000000" pitchFamily="49" charset="-128"/>
              <a:ea typeface="FG角ｺﾞｼｯｸ体Ca-M" panose="020B0609000000000000" pitchFamily="49" charset="-128"/>
            </a:endParaRPr>
          </a:p>
        </p:txBody>
      </p:sp>
    </p:spTree>
    <p:extLst>
      <p:ext uri="{BB962C8B-B14F-4D97-AF65-F5344CB8AC3E}">
        <p14:creationId xmlns:p14="http://schemas.microsoft.com/office/powerpoint/2010/main" val="31189849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1530" y="365760"/>
            <a:ext cx="7520940" cy="548640"/>
          </a:xfrm>
        </p:spPr>
        <p:txBody>
          <a:bodyPr/>
          <a:lstStyle/>
          <a:p>
            <a:pPr algn="ctr"/>
            <a:r>
              <a:rPr kumimoji="1" lang="ja-JP" altLang="en-US" b="1" dirty="0" smtClean="0">
                <a:latin typeface="FG角ｺﾞｼｯｸ体Ca-M" panose="020B0609000000000000" pitchFamily="49" charset="-128"/>
                <a:ea typeface="FG角ｺﾞｼｯｸ体Ca-M" panose="020B0609000000000000" pitchFamily="49" charset="-128"/>
              </a:rPr>
              <a:t>～平常時と選挙時の「</a:t>
            </a:r>
            <a:r>
              <a:rPr kumimoji="1" lang="ja-JP" altLang="en-US" b="1" dirty="0" smtClean="0">
                <a:solidFill>
                  <a:srgbClr val="3D7D19"/>
                </a:solidFill>
                <a:latin typeface="FG角ｺﾞｼｯｸ体Ca-M" panose="020B0609000000000000" pitchFamily="49" charset="-128"/>
                <a:ea typeface="FG角ｺﾞｼｯｸ体Ca-M" panose="020B0609000000000000" pitchFamily="49" charset="-128"/>
              </a:rPr>
              <a:t>政治活動</a:t>
            </a:r>
            <a:r>
              <a:rPr kumimoji="1" lang="ja-JP" altLang="en-US" b="1" dirty="0" smtClean="0">
                <a:latin typeface="FG角ｺﾞｼｯｸ体Ca-M" panose="020B0609000000000000" pitchFamily="49" charset="-128"/>
                <a:ea typeface="FG角ｺﾞｼｯｸ体Ca-M" panose="020B0609000000000000" pitchFamily="49" charset="-128"/>
              </a:rPr>
              <a:t>」～</a:t>
            </a:r>
            <a:endParaRPr kumimoji="1" lang="ja-JP" altLang="en-US" b="1" dirty="0">
              <a:latin typeface="FG角ｺﾞｼｯｸ体Ca-M" panose="020B0609000000000000" pitchFamily="49" charset="-128"/>
              <a:ea typeface="FG角ｺﾞｼｯｸ体Ca-M" panose="020B0609000000000000" pitchFamily="49" charset="-128"/>
            </a:endParaRPr>
          </a:p>
        </p:txBody>
      </p:sp>
      <p:sp>
        <p:nvSpPr>
          <p:cNvPr id="3" name="コンテンツ プレースホルダー 2"/>
          <p:cNvSpPr>
            <a:spLocks noGrp="1"/>
          </p:cNvSpPr>
          <p:nvPr>
            <p:ph idx="1"/>
          </p:nvPr>
        </p:nvSpPr>
        <p:spPr>
          <a:xfrm>
            <a:off x="612000" y="1100626"/>
            <a:ext cx="7920000" cy="5640741"/>
          </a:xfrm>
        </p:spPr>
        <p:txBody>
          <a:bodyPr anchor="t">
            <a:normAutofit/>
          </a:bodyPr>
          <a:lstStyle/>
          <a:p>
            <a:pPr>
              <a:buFont typeface="Wingdings" panose="05000000000000000000" pitchFamily="2" charset="2"/>
              <a:buChar char="n"/>
            </a:pPr>
            <a:r>
              <a:rPr lang="ja-JP" altLang="en-US" sz="2200" dirty="0" smtClean="0">
                <a:latin typeface="FG角ｺﾞｼｯｸ体Ca-M" panose="020B0609000000000000" pitchFamily="49" charset="-128"/>
                <a:ea typeface="FG角ｺﾞｼｯｸ体Ca-M" panose="020B0609000000000000" pitchFamily="49" charset="-128"/>
              </a:rPr>
              <a:t>選挙が行われていない平常時における政治活動</a:t>
            </a:r>
            <a:endParaRPr lang="en-US" altLang="ja-JP" sz="2200" dirty="0" smtClean="0">
              <a:latin typeface="FG角ｺﾞｼｯｸ体Ca-M" panose="020B0609000000000000" pitchFamily="49" charset="-128"/>
              <a:ea typeface="FG角ｺﾞｼｯｸ体Ca-M" panose="020B0609000000000000" pitchFamily="49" charset="-128"/>
            </a:endParaRPr>
          </a:p>
          <a:p>
            <a:pPr marL="0" indent="0"/>
            <a:r>
              <a:rPr lang="ja-JP" altLang="en-US" sz="1900" b="0" dirty="0">
                <a:latin typeface="FG角ｺﾞｼｯｸ体Ca-M" panose="020B0609000000000000" pitchFamily="49" charset="-128"/>
                <a:ea typeface="FG角ｺﾞｼｯｸ体Ca-M" panose="020B0609000000000000" pitchFamily="49" charset="-128"/>
              </a:rPr>
              <a:t>　</a:t>
            </a:r>
            <a:r>
              <a:rPr lang="ja-JP" altLang="en-US" sz="1900" b="0" dirty="0" smtClean="0">
                <a:latin typeface="FG角ｺﾞｼｯｸ体Ca-M" panose="020B0609000000000000" pitchFamily="49" charset="-128"/>
                <a:ea typeface="FG角ｺﾞｼｯｸ体Ca-M" panose="020B0609000000000000" pitchFamily="49" charset="-128"/>
              </a:rPr>
              <a:t>政党その他の政治活動を行う団体による政策普及宣伝等の活動や、政治家個人が行う時局講演会などの活動は、選挙運動にわたらない限り原則として自由に行えます。</a:t>
            </a:r>
            <a:endParaRPr lang="en-US" altLang="ja-JP" sz="1900" b="0" dirty="0" smtClean="0">
              <a:latin typeface="FG角ｺﾞｼｯｸ体Ca-M" panose="020B0609000000000000" pitchFamily="49" charset="-128"/>
              <a:ea typeface="FG角ｺﾞｼｯｸ体Ca-M" panose="020B0609000000000000" pitchFamily="49" charset="-128"/>
            </a:endParaRPr>
          </a:p>
          <a:p>
            <a:pPr marL="0" indent="0"/>
            <a:r>
              <a:rPr lang="ja-JP" altLang="en-US" sz="1900" b="0" dirty="0" smtClean="0">
                <a:latin typeface="FG角ｺﾞｼｯｸ体Ca-M" panose="020B0609000000000000" pitchFamily="49" charset="-128"/>
                <a:ea typeface="FG角ｺﾞｼｯｸ体Ca-M" panose="020B0609000000000000" pitchFamily="49" charset="-128"/>
              </a:rPr>
              <a:t>　ただし、文書図画の掲示に関しては公職選挙法上で制限がされています。</a:t>
            </a:r>
            <a:endParaRPr lang="en-US" altLang="ja-JP" sz="1900" b="0" dirty="0" smtClean="0">
              <a:latin typeface="FG角ｺﾞｼｯｸ体Ca-M" panose="020B0609000000000000" pitchFamily="49" charset="-128"/>
              <a:ea typeface="FG角ｺﾞｼｯｸ体Ca-M" panose="020B0609000000000000" pitchFamily="49" charset="-128"/>
            </a:endParaRPr>
          </a:p>
          <a:p>
            <a:pPr lvl="0">
              <a:buFont typeface="Wingdings" panose="05000000000000000000" pitchFamily="2" charset="2"/>
              <a:buChar char="n"/>
            </a:pPr>
            <a:r>
              <a:rPr lang="ja-JP" altLang="en-US" sz="2200" dirty="0" smtClean="0">
                <a:latin typeface="FG角ｺﾞｼｯｸ体Ca-M" panose="020B0609000000000000" pitchFamily="49" charset="-128"/>
                <a:ea typeface="FG角ｺﾞｼｯｸ体Ca-M" panose="020B0609000000000000" pitchFamily="49" charset="-128"/>
              </a:rPr>
              <a:t>選挙時（選挙運動期間中）における政治活動</a:t>
            </a:r>
            <a:endParaRPr lang="en-US" altLang="ja-JP" sz="2200" dirty="0">
              <a:solidFill>
                <a:prstClr val="black"/>
              </a:solidFill>
              <a:latin typeface="FG角ｺﾞｼｯｸ体Ca-M" panose="020B0609000000000000" pitchFamily="49" charset="-128"/>
              <a:ea typeface="FG角ｺﾞｼｯｸ体Ca-M" panose="020B0609000000000000" pitchFamily="49" charset="-128"/>
            </a:endParaRPr>
          </a:p>
          <a:p>
            <a:pPr marL="0" lvl="0" indent="0"/>
            <a:r>
              <a:rPr lang="ja-JP" altLang="en-US" sz="1900" b="0" dirty="0">
                <a:solidFill>
                  <a:prstClr val="black"/>
                </a:solidFill>
                <a:latin typeface="FG角ｺﾞｼｯｸ体Ca-M" panose="020B0609000000000000" pitchFamily="49" charset="-128"/>
                <a:ea typeface="FG角ｺﾞｼｯｸ体Ca-M" panose="020B0609000000000000" pitchFamily="49" charset="-128"/>
              </a:rPr>
              <a:t>　政党その他の政治活動を行う</a:t>
            </a:r>
            <a:r>
              <a:rPr lang="ja-JP" altLang="en-US" sz="1900" b="0" dirty="0" smtClean="0">
                <a:solidFill>
                  <a:prstClr val="black"/>
                </a:solidFill>
                <a:latin typeface="FG角ｺﾞｼｯｸ体Ca-M" panose="020B0609000000000000" pitchFamily="49" charset="-128"/>
                <a:ea typeface="FG角ｺﾞｼｯｸ体Ca-M" panose="020B0609000000000000" pitchFamily="49" charset="-128"/>
              </a:rPr>
              <a:t>団体</a:t>
            </a:r>
            <a:r>
              <a:rPr lang="en-US" altLang="ja-JP" dirty="0" smtClean="0">
                <a:solidFill>
                  <a:srgbClr val="FF0000"/>
                </a:solidFill>
                <a:latin typeface="FG角ｺﾞｼｯｸ体Ca-M" panose="020B0609000000000000" pitchFamily="49" charset="-128"/>
                <a:ea typeface="FG角ｺﾞｼｯｸ体Ca-M" panose="020B0609000000000000" pitchFamily="49" charset="-128"/>
              </a:rPr>
              <a:t>※</a:t>
            </a:r>
            <a:r>
              <a:rPr lang="ja-JP" altLang="en-US" sz="1900" b="0" dirty="0" smtClean="0">
                <a:solidFill>
                  <a:prstClr val="black"/>
                </a:solidFill>
                <a:latin typeface="FG角ｺﾞｼｯｸ体Ca-M" panose="020B0609000000000000" pitchFamily="49" charset="-128"/>
                <a:ea typeface="FG角ｺﾞｼｯｸ体Ca-M" panose="020B0609000000000000" pitchFamily="49" charset="-128"/>
              </a:rPr>
              <a:t>は、選挙期間中、当該選挙が行われる区域内での特定の政治活動が規制されます。</a:t>
            </a:r>
            <a:endParaRPr lang="en-US" altLang="ja-JP" sz="1900" b="0" dirty="0" smtClean="0">
              <a:solidFill>
                <a:prstClr val="black"/>
              </a:solidFill>
              <a:latin typeface="FG角ｺﾞｼｯｸ体Ca-M" panose="020B0609000000000000" pitchFamily="49" charset="-128"/>
              <a:ea typeface="FG角ｺﾞｼｯｸ体Ca-M" panose="020B0609000000000000" pitchFamily="49" charset="-128"/>
            </a:endParaRPr>
          </a:p>
          <a:p>
            <a:pPr marL="0" lvl="0" indent="0"/>
            <a:r>
              <a:rPr lang="ja-JP" altLang="en-US" sz="1900" b="0" dirty="0">
                <a:solidFill>
                  <a:prstClr val="black"/>
                </a:solidFill>
                <a:latin typeface="FG角ｺﾞｼｯｸ体Ca-M" panose="020B0609000000000000" pitchFamily="49" charset="-128"/>
                <a:ea typeface="FG角ｺﾞｼｯｸ体Ca-M" panose="020B0609000000000000" pitchFamily="49" charset="-128"/>
              </a:rPr>
              <a:t>　</a:t>
            </a:r>
            <a:r>
              <a:rPr lang="ja-JP" altLang="en-US" sz="1900" b="0" dirty="0" smtClean="0">
                <a:solidFill>
                  <a:prstClr val="black"/>
                </a:solidFill>
                <a:latin typeface="FG角ｺﾞｼｯｸ体Ca-M" panose="020B0609000000000000" pitchFamily="49" charset="-128"/>
                <a:ea typeface="FG角ｺﾞｼｯｸ体Ca-M" panose="020B0609000000000000" pitchFamily="49" charset="-128"/>
              </a:rPr>
              <a:t>個人の行う政治活動については、文書図画の掲示に関する制限を受ける場合を除き、原則として選挙運動にわたらない限り自由に行えます。</a:t>
            </a:r>
            <a:endParaRPr lang="en-US" altLang="ja-JP" sz="1900" b="0" dirty="0" smtClean="0">
              <a:solidFill>
                <a:prstClr val="black"/>
              </a:solidFill>
              <a:latin typeface="FG角ｺﾞｼｯｸ体Ca-M" panose="020B0609000000000000" pitchFamily="49" charset="-128"/>
              <a:ea typeface="FG角ｺﾞｼｯｸ体Ca-M" panose="020B0609000000000000" pitchFamily="49" charset="-128"/>
            </a:endParaRPr>
          </a:p>
          <a:p>
            <a:pPr marL="0" lvl="0" indent="0"/>
            <a:endParaRPr lang="en-US" altLang="ja-JP" sz="1000" dirty="0">
              <a:solidFill>
                <a:srgbClr val="FF0000"/>
              </a:solidFill>
              <a:latin typeface="FG角ｺﾞｼｯｸ体Ca-M" panose="020B0609000000000000" pitchFamily="49" charset="-128"/>
              <a:ea typeface="FG角ｺﾞｼｯｸ体Ca-M" panose="020B0609000000000000" pitchFamily="49" charset="-128"/>
            </a:endParaRPr>
          </a:p>
          <a:p>
            <a:pPr marL="0" lvl="0" indent="0"/>
            <a:r>
              <a:rPr lang="en-US" altLang="ja-JP" dirty="0" smtClean="0">
                <a:solidFill>
                  <a:srgbClr val="FF0000"/>
                </a:solidFill>
                <a:latin typeface="FG角ｺﾞｼｯｸ体Ca-M" panose="020B0609000000000000" pitchFamily="49" charset="-128"/>
                <a:ea typeface="FG角ｺﾞｼｯｸ体Ca-M" panose="020B0609000000000000" pitchFamily="49" charset="-128"/>
              </a:rPr>
              <a:t>※</a:t>
            </a:r>
            <a:r>
              <a:rPr lang="ja-JP" altLang="en-US" b="0" dirty="0">
                <a:latin typeface="FG角ｺﾞｼｯｸ体Ca-M" panose="020B0609000000000000" pitchFamily="49" charset="-128"/>
                <a:ea typeface="FG角ｺﾞｼｯｸ体Ca-M" panose="020B0609000000000000" pitchFamily="49" charset="-128"/>
              </a:rPr>
              <a:t>選挙の種類に</a:t>
            </a:r>
            <a:r>
              <a:rPr lang="ja-JP" altLang="en-US" b="0" dirty="0" smtClean="0">
                <a:latin typeface="FG角ｺﾞｼｯｸ体Ca-M" panose="020B0609000000000000" pitchFamily="49" charset="-128"/>
                <a:ea typeface="FG角ｺﾞｼｯｸ体Ca-M" panose="020B0609000000000000" pitchFamily="49" charset="-128"/>
              </a:rPr>
              <a:t>よって、一定</a:t>
            </a:r>
            <a:r>
              <a:rPr lang="ja-JP" altLang="en-US" b="0" dirty="0">
                <a:latin typeface="FG角ｺﾞｼｯｸ体Ca-M" panose="020B0609000000000000" pitchFamily="49" charset="-128"/>
                <a:ea typeface="FG角ｺﾞｼｯｸ体Ca-M" panose="020B0609000000000000" pitchFamily="49" charset="-128"/>
              </a:rPr>
              <a:t>の要件を満たす団体は</a:t>
            </a:r>
            <a:r>
              <a:rPr lang="ja-JP" altLang="en-US" b="0" dirty="0" smtClean="0">
                <a:latin typeface="FG角ｺﾞｼｯｸ体Ca-M" panose="020B0609000000000000" pitchFamily="49" charset="-128"/>
                <a:ea typeface="FG角ｺﾞｼｯｸ体Ca-M" panose="020B0609000000000000" pitchFamily="49" charset="-128"/>
              </a:rPr>
              <a:t>、その選挙が公示（告示）されてから届出をし、確認書の</a:t>
            </a:r>
            <a:r>
              <a:rPr lang="ja-JP" altLang="en-US" b="0" dirty="0">
                <a:latin typeface="FG角ｺﾞｼｯｸ体Ca-M" panose="020B0609000000000000" pitchFamily="49" charset="-128"/>
                <a:ea typeface="FG角ｺﾞｼｯｸ体Ca-M" panose="020B0609000000000000" pitchFamily="49" charset="-128"/>
              </a:rPr>
              <a:t>交付を受けること</a:t>
            </a:r>
            <a:r>
              <a:rPr lang="ja-JP" altLang="en-US" b="0" dirty="0" smtClean="0">
                <a:latin typeface="FG角ｺﾞｼｯｸ体Ca-M" panose="020B0609000000000000" pitchFamily="49" charset="-128"/>
                <a:ea typeface="FG角ｺﾞｼｯｸ体Ca-M" panose="020B0609000000000000" pitchFamily="49" charset="-128"/>
              </a:rPr>
              <a:t>で当該選挙の選挙期</a:t>
            </a:r>
            <a:r>
              <a:rPr lang="ja-JP" altLang="en-US" b="0" dirty="0">
                <a:latin typeface="FG角ｺﾞｼｯｸ体Ca-M" panose="020B0609000000000000" pitchFamily="49" charset="-128"/>
                <a:ea typeface="FG角ｺﾞｼｯｸ体Ca-M" panose="020B0609000000000000" pitchFamily="49" charset="-128"/>
              </a:rPr>
              <a:t>間中も一定の範囲の政治活動ができるように</a:t>
            </a:r>
            <a:r>
              <a:rPr lang="ja-JP" altLang="en-US" b="0" dirty="0" smtClean="0">
                <a:latin typeface="FG角ｺﾞｼｯｸ体Ca-M" panose="020B0609000000000000" pitchFamily="49" charset="-128"/>
                <a:ea typeface="FG角ｺﾞｼｯｸ体Ca-M" panose="020B0609000000000000" pitchFamily="49" charset="-128"/>
              </a:rPr>
              <a:t>なります（確認団体制度）。</a:t>
            </a:r>
            <a:endParaRPr lang="en-US" altLang="ja-JP" b="0" dirty="0" smtClean="0">
              <a:latin typeface="FG角ｺﾞｼｯｸ体Ca-M" panose="020B0609000000000000" pitchFamily="49" charset="-128"/>
              <a:ea typeface="FG角ｺﾞｼｯｸ体Ca-M" panose="020B0609000000000000" pitchFamily="49" charset="-128"/>
            </a:endParaRPr>
          </a:p>
        </p:txBody>
      </p:sp>
    </p:spTree>
    <p:extLst>
      <p:ext uri="{BB962C8B-B14F-4D97-AF65-F5344CB8AC3E}">
        <p14:creationId xmlns:p14="http://schemas.microsoft.com/office/powerpoint/2010/main" val="41825801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第２５問</a:t>
            </a:r>
            <a:endParaRPr kumimoji="1" lang="ja-JP" altLang="en-US" sz="3200" dirty="0"/>
          </a:p>
        </p:txBody>
      </p:sp>
      <p:sp>
        <p:nvSpPr>
          <p:cNvPr id="3" name="コンテンツ プレースホルダー 2"/>
          <p:cNvSpPr>
            <a:spLocks noGrp="1"/>
          </p:cNvSpPr>
          <p:nvPr>
            <p:ph idx="1"/>
          </p:nvPr>
        </p:nvSpPr>
        <p:spPr>
          <a:xfrm>
            <a:off x="822960" y="1100627"/>
            <a:ext cx="7520940" cy="3744000"/>
          </a:xfrm>
        </p:spPr>
        <p:txBody>
          <a:bodyPr anchor="ctr">
            <a:normAutofit/>
          </a:bodyPr>
          <a:lstStyle/>
          <a:p>
            <a:r>
              <a:rPr kumimoji="1" lang="ja-JP" altLang="en-US" sz="4000" dirty="0" smtClean="0"/>
              <a:t>　１７歳のわたしは、ある選挙の○○候補の政策に共感している。まだ投票はできないので、○○候補が選挙運動している動画をＳＮＳに投稿して応援を頑張る。</a:t>
            </a:r>
            <a:endParaRPr kumimoji="1" lang="en-US" altLang="ja-JP" sz="4000" dirty="0" smtClean="0"/>
          </a:p>
        </p:txBody>
      </p:sp>
    </p:spTree>
    <p:extLst>
      <p:ext uri="{BB962C8B-B14F-4D97-AF65-F5344CB8AC3E}">
        <p14:creationId xmlns:p14="http://schemas.microsoft.com/office/powerpoint/2010/main" val="283409597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a:t>正解</a:t>
            </a:r>
            <a:r>
              <a:rPr lang="ja-JP" altLang="en-US" sz="3600" dirty="0" smtClean="0"/>
              <a:t>は「</a:t>
            </a:r>
            <a:r>
              <a:rPr lang="en-US" altLang="ja-JP" sz="3600" dirty="0" smtClean="0">
                <a:solidFill>
                  <a:srgbClr val="FF0000"/>
                </a:solidFill>
              </a:rPr>
              <a:t>×</a:t>
            </a:r>
            <a:r>
              <a:rPr lang="ja-JP" altLang="en-US" sz="3600" dirty="0" smtClean="0"/>
              <a:t>」</a:t>
            </a:r>
            <a:endParaRPr kumimoji="1" lang="ja-JP" altLang="en-US" sz="3600" dirty="0"/>
          </a:p>
        </p:txBody>
      </p:sp>
      <p:sp>
        <p:nvSpPr>
          <p:cNvPr id="3" name="コンテンツ プレースホルダー 2"/>
          <p:cNvSpPr>
            <a:spLocks noGrp="1"/>
          </p:cNvSpPr>
          <p:nvPr>
            <p:ph idx="1"/>
          </p:nvPr>
        </p:nvSpPr>
        <p:spPr>
          <a:xfrm>
            <a:off x="612000" y="1100627"/>
            <a:ext cx="7920000" cy="3780000"/>
          </a:xfrm>
        </p:spPr>
        <p:txBody>
          <a:bodyPr anchor="ctr">
            <a:normAutofit/>
          </a:bodyPr>
          <a:lstStyle/>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solidFill>
                  <a:srgbClr val="FF0000"/>
                </a:solidFill>
                <a:latin typeface="FG角ｺﾞｼｯｸ体Ca-M" panose="020B0609000000000000" pitchFamily="49" charset="-128"/>
                <a:ea typeface="FG角ｺﾞｼｯｸ体Ca-M" panose="020B0609000000000000" pitchFamily="49" charset="-128"/>
              </a:rPr>
              <a:t>１８歳未満の</a:t>
            </a:r>
            <a:r>
              <a:rPr lang="ja-JP" altLang="en-US" sz="2400" dirty="0">
                <a:solidFill>
                  <a:srgbClr val="FF0000"/>
                </a:solidFill>
                <a:latin typeface="FG角ｺﾞｼｯｸ体Ca-M" panose="020B0609000000000000" pitchFamily="49" charset="-128"/>
                <a:ea typeface="FG角ｺﾞｼｯｸ体Ca-M" panose="020B0609000000000000" pitchFamily="49" charset="-128"/>
              </a:rPr>
              <a:t>人</a:t>
            </a:r>
            <a:r>
              <a:rPr lang="ja-JP" altLang="en-US" sz="2400" dirty="0" smtClean="0">
                <a:solidFill>
                  <a:srgbClr val="FF0000"/>
                </a:solidFill>
                <a:latin typeface="FG角ｺﾞｼｯｸ体Ca-M" panose="020B0609000000000000" pitchFamily="49" charset="-128"/>
                <a:ea typeface="FG角ｺﾞｼｯｸ体Ca-M" panose="020B0609000000000000" pitchFamily="49" charset="-128"/>
              </a:rPr>
              <a:t>（選挙権のない人）は、すべての選挙運動が禁止されています！</a:t>
            </a:r>
            <a:endParaRPr lang="en-US" altLang="ja-JP" sz="2400" dirty="0" smtClean="0">
              <a:solidFill>
                <a:srgbClr val="FF0000"/>
              </a:solidFill>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選挙運動の様子を収めた動画をサイト等へ投稿する行為は選挙運動にあたり、１８歳未満はできません。</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smtClean="0">
                <a:latin typeface="FG角ｺﾞｼｯｸ体Ca-M" panose="020B0609000000000000" pitchFamily="49" charset="-128"/>
                <a:ea typeface="FG角ｺﾞｼｯｸ体Ca-M" panose="020B0609000000000000" pitchFamily="49" charset="-128"/>
              </a:rPr>
              <a:t>　　インターネットを使った選挙運動では、気づかないうちに違反してしまうこともあるので注意が必要です。</a:t>
            </a:r>
            <a:r>
              <a:rPr lang="ja-JP" altLang="en-US" sz="2400" dirty="0">
                <a:latin typeface="FG角ｺﾞｼｯｸ体Ca-M" panose="020B0609000000000000" pitchFamily="49" charset="-128"/>
                <a:ea typeface="FG角ｺﾞｼｯｸ体Ca-M" panose="020B0609000000000000" pitchFamily="49" charset="-128"/>
              </a:rPr>
              <a:t>　</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smtClean="0">
                <a:latin typeface="FG角ｺﾞｼｯｸ体Ca-M" panose="020B0609000000000000" pitchFamily="49" charset="-128"/>
                <a:ea typeface="FG角ｺﾞｼｯｸ体Ca-M" panose="020B0609000000000000" pitchFamily="49" charset="-128"/>
              </a:rPr>
              <a:t>　　選挙</a:t>
            </a:r>
            <a:r>
              <a:rPr lang="ja-JP" altLang="en-US" sz="2400" dirty="0">
                <a:latin typeface="FG角ｺﾞｼｯｸ体Ca-M" panose="020B0609000000000000" pitchFamily="49" charset="-128"/>
                <a:ea typeface="FG角ｺﾞｼｯｸ体Ca-M" panose="020B0609000000000000" pitchFamily="49" charset="-128"/>
              </a:rPr>
              <a:t>運動性のあるメッセージ</a:t>
            </a:r>
            <a:r>
              <a:rPr lang="ja-JP" altLang="en-US" sz="2400" dirty="0" smtClean="0">
                <a:latin typeface="FG角ｺﾞｼｯｸ体Ca-M" panose="020B0609000000000000" pitchFamily="49" charset="-128"/>
                <a:ea typeface="FG角ｺﾞｼｯｸ体Ca-M" panose="020B0609000000000000" pitchFamily="49" charset="-128"/>
              </a:rPr>
              <a:t>を、ツイッターで「リツイート」する行為も、選挙</a:t>
            </a:r>
            <a:r>
              <a:rPr lang="ja-JP" altLang="en-US" sz="2400" dirty="0">
                <a:latin typeface="FG角ｺﾞｼｯｸ体Ca-M" panose="020B0609000000000000" pitchFamily="49" charset="-128"/>
                <a:ea typeface="FG角ｺﾞｼｯｸ体Ca-M" panose="020B0609000000000000" pitchFamily="49" charset="-128"/>
              </a:rPr>
              <a:t>運動に</a:t>
            </a:r>
            <a:r>
              <a:rPr lang="ja-JP" altLang="en-US" sz="2400" dirty="0" smtClean="0">
                <a:latin typeface="FG角ｺﾞｼｯｸ体Ca-M" panose="020B0609000000000000" pitchFamily="49" charset="-128"/>
                <a:ea typeface="FG角ｺﾞｼｯｸ体Ca-M" panose="020B0609000000000000" pitchFamily="49" charset="-128"/>
              </a:rPr>
              <a:t>あたる</a:t>
            </a:r>
            <a:r>
              <a:rPr lang="ja-JP" altLang="en-US" sz="2400" dirty="0">
                <a:latin typeface="FG角ｺﾞｼｯｸ体Ca-M" panose="020B0609000000000000" pitchFamily="49" charset="-128"/>
                <a:ea typeface="FG角ｺﾞｼｯｸ体Ca-M" panose="020B0609000000000000" pitchFamily="49" charset="-128"/>
              </a:rPr>
              <a:t>おそれ</a:t>
            </a:r>
            <a:r>
              <a:rPr lang="ja-JP" altLang="en-US" sz="2400" dirty="0" smtClean="0">
                <a:latin typeface="FG角ｺﾞｼｯｸ体Ca-M" panose="020B0609000000000000" pitchFamily="49" charset="-128"/>
                <a:ea typeface="FG角ｺﾞｼｯｸ体Ca-M" panose="020B0609000000000000" pitchFamily="49" charset="-128"/>
              </a:rPr>
              <a:t>があるため１８歳未満の人は注意しましょう。</a:t>
            </a:r>
            <a:endParaRPr lang="ja-JP" altLang="en-US" sz="2400" dirty="0">
              <a:latin typeface="FG角ｺﾞｼｯｸ体Ca-M" panose="020B0609000000000000" pitchFamily="49" charset="-128"/>
              <a:ea typeface="FG角ｺﾞｼｯｸ体Ca-M" panose="020B0609000000000000" pitchFamily="49" charset="-128"/>
            </a:endParaRPr>
          </a:p>
        </p:txBody>
      </p:sp>
    </p:spTree>
    <p:extLst>
      <p:ext uri="{BB962C8B-B14F-4D97-AF65-F5344CB8AC3E}">
        <p14:creationId xmlns:p14="http://schemas.microsoft.com/office/powerpoint/2010/main" val="6445152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グループ化 48"/>
          <p:cNvGrpSpPr/>
          <p:nvPr/>
        </p:nvGrpSpPr>
        <p:grpSpPr>
          <a:xfrm>
            <a:off x="467544" y="3212976"/>
            <a:ext cx="6120000" cy="1656001"/>
            <a:chOff x="-121373" y="-35306"/>
            <a:chExt cx="6120000" cy="1656001"/>
          </a:xfrm>
        </p:grpSpPr>
        <p:grpSp>
          <p:nvGrpSpPr>
            <p:cNvPr id="50" name="グループ化 49"/>
            <p:cNvGrpSpPr/>
            <p:nvPr/>
          </p:nvGrpSpPr>
          <p:grpSpPr>
            <a:xfrm>
              <a:off x="-121373" y="-35306"/>
              <a:ext cx="6120000" cy="1656001"/>
              <a:chOff x="-121289" y="-35913"/>
              <a:chExt cx="6115740" cy="1684485"/>
            </a:xfrm>
          </p:grpSpPr>
          <p:sp>
            <p:nvSpPr>
              <p:cNvPr id="52" name="角丸四角形 51"/>
              <p:cNvSpPr/>
              <p:nvPr/>
            </p:nvSpPr>
            <p:spPr>
              <a:xfrm>
                <a:off x="-121289" y="-35913"/>
                <a:ext cx="6115740" cy="1684485"/>
              </a:xfrm>
              <a:prstGeom prst="roundRect">
                <a:avLst/>
              </a:prstGeom>
              <a:gradFill flip="none" rotWithShape="1">
                <a:gsLst>
                  <a:gs pos="50000">
                    <a:srgbClr val="FFFF93"/>
                  </a:gs>
                  <a:gs pos="0">
                    <a:srgbClr val="FFFFCC"/>
                  </a:gs>
                  <a:gs pos="100000">
                    <a:srgbClr val="FFFFCC"/>
                  </a:gs>
                </a:gsLst>
                <a:lin ang="5400000" scaled="1"/>
                <a:tileRect/>
              </a:gradFill>
              <a:ln w="38100"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600" b="0" dirty="0">
                    <a:solidFill>
                      <a:sysClr val="windowText" lastClr="000000"/>
                    </a:solidFill>
                    <a:latin typeface="FGP丸ｺﾞｼｯｸ体Ca-U" pitchFamily="50" charset="-128"/>
                    <a:ea typeface="FGP丸ｺﾞｼｯｸ体Ca-U" pitchFamily="50" charset="-128"/>
                  </a:rPr>
                  <a:t>現　在</a:t>
                </a:r>
                <a:r>
                  <a:rPr kumimoji="1" lang="ja-JP" altLang="en-US" sz="1050" dirty="0">
                    <a:solidFill>
                      <a:sysClr val="windowText" lastClr="000000"/>
                    </a:solidFill>
                    <a:latin typeface="FGP丸ｺﾞｼｯｸ体Ca-U" pitchFamily="50" charset="-128"/>
                    <a:ea typeface="FGP丸ｺﾞｼｯｸ体Ca-U" pitchFamily="50" charset="-128"/>
                  </a:rPr>
                  <a:t>　</a:t>
                </a:r>
                <a:r>
                  <a:rPr kumimoji="1" lang="ja-JP" altLang="en-US" dirty="0">
                    <a:solidFill>
                      <a:sysClr val="windowText" lastClr="000000"/>
                    </a:solidFill>
                    <a:latin typeface="FGP丸ｺﾞｼｯｸ体Ca-U" pitchFamily="50" charset="-128"/>
                    <a:ea typeface="FGP丸ｺﾞｼｯｸ体Ca-U" pitchFamily="50" charset="-128"/>
                  </a:rPr>
                  <a:t>平成</a:t>
                </a:r>
                <a:r>
                  <a:rPr kumimoji="1" lang="en-US" altLang="ja-JP" dirty="0" smtClean="0">
                    <a:solidFill>
                      <a:sysClr val="windowText" lastClr="000000"/>
                    </a:solidFill>
                    <a:latin typeface="FGP丸ｺﾞｼｯｸ体Ca-U" pitchFamily="50" charset="-128"/>
                    <a:ea typeface="FGP丸ｺﾞｼｯｸ体Ca-U" pitchFamily="50" charset="-128"/>
                  </a:rPr>
                  <a:t>28</a:t>
                </a:r>
                <a:r>
                  <a:rPr kumimoji="1" lang="ja-JP" altLang="en-US" dirty="0" smtClean="0">
                    <a:solidFill>
                      <a:sysClr val="windowText" lastClr="000000"/>
                    </a:solidFill>
                    <a:latin typeface="FGP丸ｺﾞｼｯｸ体Ca-U" pitchFamily="50" charset="-128"/>
                    <a:ea typeface="FGP丸ｺﾞｼｯｸ体Ca-U" pitchFamily="50" charset="-128"/>
                  </a:rPr>
                  <a:t>年</a:t>
                </a:r>
                <a:r>
                  <a:rPr kumimoji="1" lang="en-US" altLang="ja-JP" dirty="0">
                    <a:solidFill>
                      <a:sysClr val="windowText" lastClr="000000"/>
                    </a:solidFill>
                    <a:latin typeface="FGP丸ｺﾞｼｯｸ体Ca-U" pitchFamily="50" charset="-128"/>
                    <a:ea typeface="FGP丸ｺﾞｼｯｸ体Ca-U" pitchFamily="50" charset="-128"/>
                  </a:rPr>
                  <a:t>(</a:t>
                </a:r>
                <a:r>
                  <a:rPr kumimoji="1" lang="en-US" altLang="ja-JP" dirty="0" smtClean="0">
                    <a:solidFill>
                      <a:sysClr val="windowText" lastClr="000000"/>
                    </a:solidFill>
                    <a:latin typeface="FGP丸ｺﾞｼｯｸ体Ca-U" pitchFamily="50" charset="-128"/>
                    <a:ea typeface="FGP丸ｺﾞｼｯｸ体Ca-U" pitchFamily="50" charset="-128"/>
                  </a:rPr>
                  <a:t>2016</a:t>
                </a:r>
                <a:r>
                  <a:rPr kumimoji="1" lang="ja-JP" altLang="en-US" dirty="0" smtClean="0">
                    <a:solidFill>
                      <a:sysClr val="windowText" lastClr="000000"/>
                    </a:solidFill>
                    <a:latin typeface="FGP丸ｺﾞｼｯｸ体Ca-U" pitchFamily="50" charset="-128"/>
                    <a:ea typeface="FGP丸ｺﾞｼｯｸ体Ca-U" pitchFamily="50" charset="-128"/>
                  </a:rPr>
                  <a:t>年</a:t>
                </a:r>
                <a:r>
                  <a:rPr kumimoji="1" lang="en-US" altLang="ja-JP" b="0" i="0" u="none" strike="noStrike" kern="0" cap="none" spc="0" normalizeH="0" baseline="0" noProof="0" dirty="0" smtClean="0">
                    <a:ln>
                      <a:noFill/>
                    </a:ln>
                    <a:solidFill>
                      <a:sysClr val="windowText" lastClr="000000"/>
                    </a:solidFill>
                    <a:effectLst/>
                    <a:uLnTx/>
                    <a:uFillTx/>
                    <a:latin typeface="FGP丸ｺﾞｼｯｸ体Ca-U" pitchFamily="50" charset="-128"/>
                    <a:ea typeface="FGP丸ｺﾞｼｯｸ体Ca-U" pitchFamily="50" charset="-128"/>
                  </a:rPr>
                  <a:t>)</a:t>
                </a:r>
                <a:r>
                  <a:rPr kumimoji="1" lang="ja-JP" altLang="en-US" sz="900" b="0" i="0" u="none" strike="noStrike" kern="0" cap="none" spc="0" normalizeH="0" baseline="0" noProof="0" dirty="0" smtClean="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rPr>
                  <a:t>第</a:t>
                </a:r>
                <a:r>
                  <a:rPr kumimoji="1" lang="en-US" altLang="ja-JP" sz="900" b="0" i="0" u="none" strike="noStrike" kern="0" cap="none" spc="0" normalizeH="0" baseline="0" noProof="0" dirty="0" smtClean="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rPr>
                  <a:t>24</a:t>
                </a:r>
                <a:r>
                  <a:rPr lang="ja-JP" altLang="en-US" sz="900" kern="0" dirty="0" smtClean="0">
                    <a:solidFill>
                      <a:sysClr val="windowText" lastClr="000000"/>
                    </a:solidFill>
                    <a:latin typeface="HG丸ｺﾞｼｯｸM-PRO" panose="020F0600000000000000" pitchFamily="50" charset="-128"/>
                    <a:ea typeface="HG丸ｺﾞｼｯｸM-PRO" panose="020F0600000000000000" pitchFamily="50" charset="-128"/>
                  </a:rPr>
                  <a:t>回参議院議員通常選挙</a:t>
                </a:r>
                <a:endParaRPr kumimoji="1" lang="en-US"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1" lang="en-US" altLang="ja-JP" sz="600" b="0" i="0" u="none" strike="noStrike" kern="0" cap="none" spc="0" normalizeH="0" baseline="0" noProof="0" dirty="0">
                  <a:ln>
                    <a:noFill/>
                  </a:ln>
                  <a:solidFill>
                    <a:sysClr val="windowText" lastClr="000000"/>
                  </a:solidFill>
                  <a:effectLst/>
                  <a:uLnTx/>
                  <a:uFillTx/>
                  <a:latin typeface="FGP丸ｺﾞｼｯｸ体Ca-U" pitchFamily="50" charset="-128"/>
                  <a:ea typeface="FGP丸ｺﾞｼｯｸ体Ca-U" pitchFamily="50" charset="-128"/>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FG丸ｺﾞｼｯｸ体Ca-U" pitchFamily="49" charset="-128"/>
                    <a:ea typeface="FG丸ｺﾞｼｯｸ体Ca-U" pitchFamily="49" charset="-128"/>
                    <a:cs typeface="+mn-cs"/>
                  </a:rPr>
                  <a:t>　</a:t>
                </a:r>
                <a:r>
                  <a:rPr kumimoji="1" lang="ja-JP" altLang="en-US" sz="1200" b="0" i="0" u="none" strike="noStrike" kern="0" cap="none" spc="0" normalizeH="0" baseline="0" noProof="0" dirty="0" smtClean="0">
                    <a:ln>
                      <a:noFill/>
                    </a:ln>
                    <a:solidFill>
                      <a:sysClr val="windowText" lastClr="000000"/>
                    </a:solidFill>
                    <a:effectLst/>
                    <a:uLnTx/>
                    <a:uFillTx/>
                    <a:latin typeface="FG丸ｺﾞｼｯｸ体Ca-U" pitchFamily="49" charset="-128"/>
                    <a:ea typeface="FG丸ｺﾞｼｯｸ体Ca-U" pitchFamily="49" charset="-128"/>
                    <a:cs typeface="+mn-cs"/>
                  </a:rPr>
                  <a:t>公職選挙法が改正され、</a:t>
                </a:r>
                <a:endParaRPr kumimoji="1" lang="en-US" altLang="ja-JP" sz="1200" b="0" i="0" u="none" strike="noStrike" kern="0" cap="none" spc="0" normalizeH="0" baseline="0" noProof="0" dirty="0" smtClean="0">
                  <a:ln>
                    <a:noFill/>
                  </a:ln>
                  <a:solidFill>
                    <a:sysClr val="windowText" lastClr="000000"/>
                  </a:solidFill>
                  <a:effectLst/>
                  <a:uLnTx/>
                  <a:uFillTx/>
                  <a:latin typeface="FG丸ｺﾞｼｯｸ体Ca-U" pitchFamily="49" charset="-128"/>
                  <a:ea typeface="FG丸ｺﾞｼｯｸ体Ca-U" pitchFamily="49" charset="-128"/>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smtClean="0">
                    <a:ln>
                      <a:noFill/>
                    </a:ln>
                    <a:solidFill>
                      <a:srgbClr val="FF0000"/>
                    </a:solidFill>
                    <a:effectLst/>
                    <a:uLnTx/>
                    <a:uFillTx/>
                    <a:latin typeface="FG丸ｺﾞｼｯｸ体Ca-U" pitchFamily="49" charset="-128"/>
                    <a:ea typeface="FG丸ｺﾞｼｯｸ体Ca-U" pitchFamily="49" charset="-128"/>
                    <a:cs typeface="+mn-cs"/>
                  </a:rPr>
                  <a:t>「満</a:t>
                </a:r>
                <a:r>
                  <a:rPr kumimoji="1" lang="en-US" altLang="ja-JP" sz="1600" b="0" i="0" u="none" strike="noStrike" kern="0" cap="none" spc="0" normalizeH="0" baseline="0" noProof="0" dirty="0" smtClean="0">
                    <a:ln>
                      <a:noFill/>
                    </a:ln>
                    <a:solidFill>
                      <a:srgbClr val="FF0000"/>
                    </a:solidFill>
                    <a:effectLst/>
                    <a:uLnTx/>
                    <a:uFillTx/>
                    <a:latin typeface="FG丸ｺﾞｼｯｸ体Ca-U" pitchFamily="49" charset="-128"/>
                    <a:ea typeface="FG丸ｺﾞｼｯｸ体Ca-U" pitchFamily="49" charset="-128"/>
                    <a:cs typeface="+mn-cs"/>
                  </a:rPr>
                  <a:t>18</a:t>
                </a:r>
                <a:r>
                  <a:rPr kumimoji="1" lang="ja-JP" altLang="en-US" sz="1600" b="0" i="0" u="none" strike="noStrike" kern="0" cap="none" spc="0" normalizeH="0" baseline="0" noProof="0" dirty="0" smtClean="0">
                    <a:ln>
                      <a:noFill/>
                    </a:ln>
                    <a:solidFill>
                      <a:srgbClr val="FF0000"/>
                    </a:solidFill>
                    <a:effectLst/>
                    <a:uLnTx/>
                    <a:uFillTx/>
                    <a:latin typeface="FG丸ｺﾞｼｯｸ体Ca-U" pitchFamily="49" charset="-128"/>
                    <a:ea typeface="FG丸ｺﾞｼｯｸ体Ca-U" pitchFamily="49" charset="-128"/>
                    <a:cs typeface="+mn-cs"/>
                  </a:rPr>
                  <a:t>歳以上の男女」</a:t>
                </a:r>
                <a:r>
                  <a:rPr kumimoji="1" lang="ja-JP" altLang="en-US" sz="1200" b="0" i="0" u="none" strike="noStrike" kern="0" cap="none" spc="0" normalizeH="0" baseline="0" noProof="0" dirty="0" smtClean="0">
                    <a:ln>
                      <a:noFill/>
                    </a:ln>
                    <a:solidFill>
                      <a:schemeClr val="tx1"/>
                    </a:solidFill>
                    <a:effectLst/>
                    <a:uLnTx/>
                    <a:uFillTx/>
                    <a:latin typeface="FG丸ｺﾞｼｯｸ体Ca-U" pitchFamily="49" charset="-128"/>
                    <a:ea typeface="FG丸ｺﾞｼｯｸ体Ca-U" pitchFamily="49" charset="-128"/>
                    <a:cs typeface="+mn-cs"/>
                  </a:rPr>
                  <a:t>が投票できるように。</a:t>
                </a:r>
                <a:endParaRPr kumimoji="1" lang="en-US" altLang="ja-JP" sz="1200" b="0" i="0" u="none" strike="noStrike" kern="0" cap="none" spc="0" normalizeH="0" baseline="0" noProof="0" dirty="0" smtClean="0">
                  <a:ln>
                    <a:noFill/>
                  </a:ln>
                  <a:solidFill>
                    <a:schemeClr val="tx1"/>
                  </a:solidFill>
                  <a:effectLst/>
                  <a:uLnTx/>
                  <a:uFillTx/>
                  <a:latin typeface="FG丸ｺﾞｼｯｸ体Ca-U" pitchFamily="49" charset="-128"/>
                  <a:ea typeface="FG丸ｺﾞｼｯｸ体Ca-U" pitchFamily="49" charset="-128"/>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n-US" altLang="ja-JP" kern="0" dirty="0">
                  <a:solidFill>
                    <a:schemeClr val="tx1"/>
                  </a:solidFill>
                  <a:latin typeface="FG丸ｺﾞｼｯｸ体Ca-U" pitchFamily="49" charset="-128"/>
                  <a:ea typeface="FG丸ｺﾞｼｯｸ体Ca-U" pitchFamily="49"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b="0" i="0" u="none" strike="noStrike" kern="0" cap="none" spc="0" normalizeH="0" baseline="0" noProof="0" dirty="0" smtClean="0">
                    <a:ln>
                      <a:noFill/>
                    </a:ln>
                    <a:solidFill>
                      <a:schemeClr val="tx1"/>
                    </a:solidFill>
                    <a:effectLst/>
                    <a:uLnTx/>
                    <a:uFillTx/>
                    <a:latin typeface="FG丸ｺﾞｼｯｸ体Ca-U" pitchFamily="49" charset="-128"/>
                    <a:ea typeface="FG丸ｺﾞｼｯｸ体Ca-U" pitchFamily="49" charset="-128"/>
                  </a:rPr>
                  <a:t>　</a:t>
                </a:r>
                <a:r>
                  <a:rPr lang="ja-JP" altLang="en-US" kern="0" dirty="0" smtClean="0">
                    <a:solidFill>
                      <a:schemeClr val="tx1"/>
                    </a:solidFill>
                    <a:latin typeface="FG丸ｺﾞｼｯｸ体Ca-U" pitchFamily="49" charset="-128"/>
                    <a:ea typeface="FG丸ｺﾞｼｯｸ体Ca-U" pitchFamily="49" charset="-128"/>
                  </a:rPr>
                  <a:t>選挙権年齢の引き下げは実に</a:t>
                </a:r>
                <a:r>
                  <a:rPr lang="en-US" altLang="ja-JP" kern="0" dirty="0" smtClean="0">
                    <a:solidFill>
                      <a:schemeClr val="tx1"/>
                    </a:solidFill>
                    <a:latin typeface="FG丸ｺﾞｼｯｸ体Ca-U" pitchFamily="49" charset="-128"/>
                    <a:ea typeface="FG丸ｺﾞｼｯｸ体Ca-U" pitchFamily="49" charset="-128"/>
                  </a:rPr>
                  <a:t>70</a:t>
                </a:r>
                <a:r>
                  <a:rPr lang="ja-JP" altLang="en-US" kern="0" dirty="0" smtClean="0">
                    <a:solidFill>
                      <a:schemeClr val="tx1"/>
                    </a:solidFill>
                    <a:latin typeface="FG丸ｺﾞｼｯｸ体Ca-U" pitchFamily="49" charset="-128"/>
                    <a:ea typeface="FG丸ｺﾞｼｯｸ体Ca-U" pitchFamily="49" charset="-128"/>
                  </a:rPr>
                  <a:t>年ぶり。</a:t>
                </a:r>
                <a:endParaRPr lang="en-US" altLang="ja-JP" kern="0" dirty="0" smtClean="0">
                  <a:solidFill>
                    <a:schemeClr val="tx1"/>
                  </a:solidFill>
                  <a:latin typeface="FG丸ｺﾞｼｯｸ体Ca-U" pitchFamily="49" charset="-128"/>
                  <a:ea typeface="FG丸ｺﾞｼｯｸ体Ca-U" pitchFamily="49"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b="0" i="0" u="none" strike="noStrike" kern="0" cap="none" spc="0" normalizeH="0" baseline="0" noProof="0" dirty="0">
                    <a:ln>
                      <a:noFill/>
                    </a:ln>
                    <a:solidFill>
                      <a:schemeClr val="tx1"/>
                    </a:solidFill>
                    <a:effectLst/>
                    <a:uLnTx/>
                    <a:uFillTx/>
                    <a:latin typeface="FG丸ｺﾞｼｯｸ体Ca-U" pitchFamily="49" charset="-128"/>
                    <a:ea typeface="FG丸ｺﾞｼｯｸ体Ca-U" pitchFamily="49" charset="-128"/>
                  </a:rPr>
                  <a:t>　</a:t>
                </a:r>
                <a:r>
                  <a:rPr kumimoji="1" lang="ja-JP" altLang="en-US" b="0" i="0" u="none" strike="noStrike" kern="0" cap="none" spc="0" normalizeH="0" baseline="0" noProof="0" dirty="0" smtClean="0">
                    <a:ln>
                      <a:noFill/>
                    </a:ln>
                    <a:solidFill>
                      <a:schemeClr val="tx1"/>
                    </a:solidFill>
                    <a:effectLst/>
                    <a:uLnTx/>
                    <a:uFillTx/>
                    <a:latin typeface="FG丸ｺﾞｼｯｸ体Ca-U" pitchFamily="49" charset="-128"/>
                    <a:ea typeface="FG丸ｺﾞｼｯｸ体Ca-U" pitchFamily="49" charset="-128"/>
                  </a:rPr>
                  <a:t>若い世代のみなさん</a:t>
                </a:r>
                <a:r>
                  <a:rPr lang="ja-JP" altLang="en-US" kern="0" dirty="0">
                    <a:solidFill>
                      <a:schemeClr val="tx1"/>
                    </a:solidFill>
                    <a:latin typeface="FG丸ｺﾞｼｯｸ体Ca-U" pitchFamily="49" charset="-128"/>
                    <a:ea typeface="FG丸ｺﾞｼｯｸ体Ca-U" pitchFamily="49" charset="-128"/>
                  </a:rPr>
                  <a:t>の意見</a:t>
                </a:r>
                <a:r>
                  <a:rPr lang="ja-JP" altLang="en-US" kern="0" dirty="0" smtClean="0">
                    <a:solidFill>
                      <a:schemeClr val="tx1"/>
                    </a:solidFill>
                    <a:latin typeface="FG丸ｺﾞｼｯｸ体Ca-U" pitchFamily="49" charset="-128"/>
                    <a:ea typeface="FG丸ｺﾞｼｯｸ体Ca-U" pitchFamily="49" charset="-128"/>
                  </a:rPr>
                  <a:t>を政治に反映しようという</a:t>
                </a:r>
                <a:endParaRPr lang="en-US" altLang="ja-JP" kern="0" dirty="0" smtClean="0">
                  <a:solidFill>
                    <a:schemeClr val="tx1"/>
                  </a:solidFill>
                  <a:latin typeface="FG丸ｺﾞｼｯｸ体Ca-U" pitchFamily="49" charset="-128"/>
                  <a:ea typeface="FG丸ｺﾞｼｯｸ体Ca-U" pitchFamily="49"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b="0" i="0" u="none" strike="noStrike" kern="0" cap="none" spc="0" normalizeH="0" baseline="0" noProof="0" dirty="0">
                    <a:ln>
                      <a:noFill/>
                    </a:ln>
                    <a:solidFill>
                      <a:schemeClr val="tx1"/>
                    </a:solidFill>
                    <a:effectLst/>
                    <a:uLnTx/>
                    <a:uFillTx/>
                    <a:latin typeface="FG丸ｺﾞｼｯｸ体Ca-U" pitchFamily="49" charset="-128"/>
                    <a:ea typeface="FG丸ｺﾞｼｯｸ体Ca-U" pitchFamily="49" charset="-128"/>
                  </a:rPr>
                  <a:t>　</a:t>
                </a:r>
                <a:r>
                  <a:rPr kumimoji="1" lang="ja-JP" altLang="en-US" b="0" i="0" u="none" strike="noStrike" kern="0" cap="none" spc="0" normalizeH="0" baseline="0" noProof="0" dirty="0" smtClean="0">
                    <a:ln>
                      <a:noFill/>
                    </a:ln>
                    <a:solidFill>
                      <a:schemeClr val="tx1"/>
                    </a:solidFill>
                    <a:effectLst/>
                    <a:uLnTx/>
                    <a:uFillTx/>
                    <a:latin typeface="FG丸ｺﾞｼｯｸ体Ca-U" pitchFamily="49" charset="-128"/>
                    <a:ea typeface="FG丸ｺﾞｼｯｸ体Ca-U" pitchFamily="49" charset="-128"/>
                  </a:rPr>
                  <a:t>動きが強まっていることの表れだと思います。</a:t>
                </a:r>
                <a:endParaRPr kumimoji="1" lang="en-US" altLang="ja-JP" b="0" i="0" u="none" strike="noStrike" kern="0" cap="none" spc="0" normalizeH="0" baseline="0" noProof="0" dirty="0" smtClean="0">
                  <a:ln>
                    <a:noFill/>
                  </a:ln>
                  <a:solidFill>
                    <a:schemeClr val="tx1"/>
                  </a:solidFill>
                  <a:effectLst/>
                  <a:uLnTx/>
                  <a:uFillTx/>
                  <a:latin typeface="FG丸ｺﾞｼｯｸ体Ca-U" pitchFamily="49" charset="-128"/>
                  <a:ea typeface="FG丸ｺﾞｼｯｸ体Ca-U" pitchFamily="49"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050" kern="0" dirty="0">
                    <a:solidFill>
                      <a:schemeClr val="tx1"/>
                    </a:solidFill>
                    <a:latin typeface="FG丸ｺﾞｼｯｸ体Ca-U" pitchFamily="49" charset="-128"/>
                    <a:ea typeface="FG丸ｺﾞｼｯｸ体Ca-U" pitchFamily="49" charset="-128"/>
                    <a:cs typeface="+mn-cs"/>
                  </a:rPr>
                  <a:t>　</a:t>
                </a:r>
                <a:endParaRPr kumimoji="1" lang="en-US" altLang="ja-JP" sz="1050" b="0" i="0" u="none" strike="noStrike" kern="0" cap="none" spc="0" normalizeH="0" baseline="0" noProof="0" dirty="0">
                  <a:ln>
                    <a:noFill/>
                  </a:ln>
                  <a:solidFill>
                    <a:sysClr val="windowText" lastClr="000000"/>
                  </a:solidFill>
                  <a:effectLst/>
                  <a:uLnTx/>
                  <a:uFillTx/>
                  <a:latin typeface="FG丸ｺﾞｼｯｸ体Ca-U" pitchFamily="49" charset="-128"/>
                  <a:ea typeface="FG丸ｺﾞｼｯｸ体Ca-U" pitchFamily="49" charset="-128"/>
                  <a:cs typeface="+mn-cs"/>
                </a:endParaRPr>
              </a:p>
            </p:txBody>
          </p:sp>
          <p:grpSp>
            <p:nvGrpSpPr>
              <p:cNvPr id="53" name="グループ化 52"/>
              <p:cNvGrpSpPr/>
              <p:nvPr/>
            </p:nvGrpSpPr>
            <p:grpSpPr>
              <a:xfrm>
                <a:off x="4371391" y="911624"/>
                <a:ext cx="1302978" cy="720295"/>
                <a:chOff x="4371391" y="911624"/>
                <a:chExt cx="1302978" cy="720295"/>
              </a:xfrm>
            </p:grpSpPr>
            <p:pic>
              <p:nvPicPr>
                <p:cNvPr id="54" name="図 53" descr="http://4.bp.blogspot.com/-szs2Q310KMs/VOsYAt_GA5I/AAAAAAAAr3c/hZpvnavWpMk/s800/schoolgirl1_kiritsu.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407"/>
                <a:stretch/>
              </p:blipFill>
              <p:spPr bwMode="auto">
                <a:xfrm>
                  <a:off x="4371391" y="911624"/>
                  <a:ext cx="832203" cy="720295"/>
                </a:xfrm>
                <a:prstGeom prst="rect">
                  <a:avLst/>
                </a:prstGeom>
                <a:noFill/>
                <a:extLst>
                  <a:ext uri="{909E8E84-426E-40DD-AFC4-6F175D3DCCD1}">
                    <a14:hiddenFill xmlns:a14="http://schemas.microsoft.com/office/drawing/2010/main">
                      <a:solidFill>
                        <a:srgbClr val="FFFFFF"/>
                      </a:solidFill>
                    </a14:hiddenFill>
                  </a:ext>
                </a:extLst>
              </p:spPr>
            </p:pic>
            <p:pic>
              <p:nvPicPr>
                <p:cNvPr id="55" name="図 5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6148" b="71721" l="5410" r="51314">
                              <a14:foregroundMark x1="18702" y1="16393" x2="11128" y2="59836"/>
                              <a14:foregroundMark x1="37713" y1="16393" x2="45440" y2="59426"/>
                              <a14:foregroundMark x1="11128" y1="69672" x2="44204" y2="71721"/>
                              <a14:foregroundMark x1="36631" y1="26639" x2="41267" y2="61066"/>
                              <a14:foregroundMark x1="20247" y1="26639" x2="23184" y2="71721"/>
                              <a14:foregroundMark x1="31685" y1="26639" x2="31685" y2="26639"/>
                              <a14:foregroundMark x1="24884" y1="27459" x2="24884" y2="27459"/>
                              <a14:foregroundMark x1="25502" y1="22951" x2="26584" y2="36885"/>
                              <a14:foregroundMark x1="29521" y1="24590" x2="31994" y2="33197"/>
                              <a14:foregroundMark x1="36321" y1="18033" x2="34003" y2="57787"/>
                              <a14:foregroundMark x1="23493" y1="24590" x2="24266" y2="39344"/>
                              <a14:foregroundMark x1="42040" y1="67213" x2="44668" y2="67213"/>
                              <a14:foregroundMark x1="46677" y1="67213" x2="45750" y2="70492"/>
                              <a14:foregroundMark x1="16847" y1="68033" x2="9428" y2="67623"/>
                              <a14:foregroundMark x1="23881" y1="15842" x2="30970" y2="15842"/>
                            </a14:backgroundRemoval>
                          </a14:imgEffect>
                        </a14:imgLayer>
                      </a14:imgProps>
                    </a:ext>
                    <a:ext uri="{28A0092B-C50C-407E-A947-70E740481C1C}">
                      <a14:useLocalDpi xmlns:a14="http://schemas.microsoft.com/office/drawing/2010/main" val="0"/>
                    </a:ext>
                  </a:extLst>
                </a:blip>
                <a:srcRect r="45139" b="36484"/>
                <a:stretch/>
              </p:blipFill>
              <p:spPr>
                <a:xfrm>
                  <a:off x="5062369" y="1359397"/>
                  <a:ext cx="612000" cy="270713"/>
                </a:xfrm>
                <a:prstGeom prst="rect">
                  <a:avLst/>
                </a:prstGeom>
              </p:spPr>
            </p:pic>
          </p:grpSp>
        </p:grpSp>
        <p:pic>
          <p:nvPicPr>
            <p:cNvPr id="51" name="図 50" descr="http://3.bp.blogspot.com/-XOXTONc6IiM/VOsX_9A4jqI/AAAAAAAAr3Q/NciVvEanzp4/s800/schoolboy1_kiritsu.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302" t="-7895" r="12158" b="64760"/>
            <a:stretch/>
          </p:blipFill>
          <p:spPr bwMode="auto">
            <a:xfrm>
              <a:off x="5040235" y="736383"/>
              <a:ext cx="674229" cy="660192"/>
            </a:xfrm>
            <a:prstGeom prst="ellipse">
              <a:avLst/>
            </a:prstGeom>
            <a:noFill/>
            <a:extLst>
              <a:ext uri="{909E8E84-426E-40DD-AFC4-6F175D3DCCD1}">
                <a14:hiddenFill xmlns:a14="http://schemas.microsoft.com/office/drawing/2010/main">
                  <a:solidFill>
                    <a:srgbClr val="FFFFFF"/>
                  </a:solidFill>
                </a14:hiddenFill>
              </a:ext>
            </a:extLst>
          </p:spPr>
        </p:pic>
      </p:grpSp>
      <p:sp>
        <p:nvSpPr>
          <p:cNvPr id="2" name="タイトル 1"/>
          <p:cNvSpPr>
            <a:spLocks noGrp="1"/>
          </p:cNvSpPr>
          <p:nvPr>
            <p:ph type="title"/>
          </p:nvPr>
        </p:nvSpPr>
        <p:spPr>
          <a:xfrm>
            <a:off x="811530" y="365760"/>
            <a:ext cx="7520940" cy="548640"/>
          </a:xfrm>
        </p:spPr>
        <p:txBody>
          <a:bodyPr/>
          <a:lstStyle/>
          <a:p>
            <a:pPr algn="ctr"/>
            <a:r>
              <a:rPr kumimoji="1" lang="ja-JP" altLang="en-US" b="1" dirty="0" smtClean="0">
                <a:latin typeface="FG角ｺﾞｼｯｸ体Ca-M" panose="020B0609000000000000" pitchFamily="49" charset="-128"/>
                <a:ea typeface="FG角ｺﾞｼｯｸ体Ca-M" panose="020B0609000000000000" pitchFamily="49" charset="-128"/>
              </a:rPr>
              <a:t>～男女普通選挙までの長い道のり～</a:t>
            </a:r>
            <a:endParaRPr kumimoji="1" lang="ja-JP" altLang="en-US" b="1" dirty="0">
              <a:latin typeface="FG角ｺﾞｼｯｸ体Ca-M" panose="020B0609000000000000" pitchFamily="49" charset="-128"/>
              <a:ea typeface="FG角ｺﾞｼｯｸ体Ca-M" panose="020B0609000000000000" pitchFamily="49" charset="-128"/>
            </a:endParaRPr>
          </a:p>
        </p:txBody>
      </p:sp>
      <p:sp>
        <p:nvSpPr>
          <p:cNvPr id="5" name="U ターン矢印 4"/>
          <p:cNvSpPr/>
          <p:nvPr/>
        </p:nvSpPr>
        <p:spPr>
          <a:xfrm rot="5400000">
            <a:off x="2758945" y="-765868"/>
            <a:ext cx="2789308" cy="7771536"/>
          </a:xfrm>
          <a:prstGeom prst="uturnArrow">
            <a:avLst>
              <a:gd name="adj1" fmla="val 13741"/>
              <a:gd name="adj2" fmla="val 11389"/>
              <a:gd name="adj3" fmla="val 14354"/>
              <a:gd name="adj4" fmla="val 20029"/>
              <a:gd name="adj5" fmla="val 23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solidFill>
                <a:schemeClr val="tx1"/>
              </a:solidFill>
            </a:endParaRPr>
          </a:p>
        </p:txBody>
      </p:sp>
      <p:grpSp>
        <p:nvGrpSpPr>
          <p:cNvPr id="6" name="グループ化 5"/>
          <p:cNvGrpSpPr/>
          <p:nvPr/>
        </p:nvGrpSpPr>
        <p:grpSpPr>
          <a:xfrm>
            <a:off x="468075" y="1175390"/>
            <a:ext cx="1873082" cy="1696763"/>
            <a:chOff x="200244" y="251331"/>
            <a:chExt cx="1872000" cy="1725504"/>
          </a:xfrm>
        </p:grpSpPr>
        <p:sp>
          <p:nvSpPr>
            <p:cNvPr id="38" name="角丸四角形 37"/>
            <p:cNvSpPr/>
            <p:nvPr/>
          </p:nvSpPr>
          <p:spPr>
            <a:xfrm>
              <a:off x="200244" y="251331"/>
              <a:ext cx="1872000" cy="1720660"/>
            </a:xfrm>
            <a:prstGeom prst="roundRect">
              <a:avLst/>
            </a:prstGeom>
            <a:gradFill flip="none" rotWithShape="1">
              <a:gsLst>
                <a:gs pos="63000">
                  <a:srgbClr val="95B93B"/>
                </a:gs>
                <a:gs pos="37000">
                  <a:srgbClr val="9CBF46"/>
                </a:gs>
                <a:gs pos="50000">
                  <a:srgbClr val="82AA1E"/>
                </a:gs>
                <a:gs pos="80000">
                  <a:schemeClr val="accent1">
                    <a:lumMod val="40000"/>
                    <a:lumOff val="60000"/>
                  </a:schemeClr>
                </a:gs>
                <a:gs pos="20000">
                  <a:schemeClr val="accent1">
                    <a:lumMod val="40000"/>
                    <a:lumOff val="60000"/>
                  </a:schemeClr>
                </a:gs>
                <a:gs pos="0">
                  <a:schemeClr val="accent5">
                    <a:lumMod val="20000"/>
                    <a:lumOff val="80000"/>
                  </a:schemeClr>
                </a:gs>
                <a:gs pos="100000">
                  <a:schemeClr val="accent5">
                    <a:lumMod val="20000"/>
                    <a:lumOff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dirty="0">
                  <a:solidFill>
                    <a:sysClr val="windowText" lastClr="000000"/>
                  </a:solidFill>
                  <a:latin typeface="FGP丸ｺﾞｼｯｸ体Ca-U" pitchFamily="50" charset="-128"/>
                  <a:ea typeface="FGP丸ｺﾞｼｯｸ体Ca-U" pitchFamily="50" charset="-128"/>
                </a:rPr>
                <a:t>明治</a:t>
              </a:r>
              <a:r>
                <a:rPr kumimoji="1" lang="en-US" altLang="ja-JP" dirty="0">
                  <a:solidFill>
                    <a:sysClr val="windowText" lastClr="000000"/>
                  </a:solidFill>
                  <a:latin typeface="FGP丸ｺﾞｼｯｸ体Ca-U" pitchFamily="50" charset="-128"/>
                  <a:ea typeface="FGP丸ｺﾞｼｯｸ体Ca-U" pitchFamily="50" charset="-128"/>
                </a:rPr>
                <a:t>23</a:t>
              </a:r>
              <a:r>
                <a:rPr kumimoji="1" lang="ja-JP" altLang="en-US" dirty="0">
                  <a:solidFill>
                    <a:sysClr val="windowText" lastClr="000000"/>
                  </a:solidFill>
                  <a:latin typeface="FGP丸ｺﾞｼｯｸ体Ca-U" pitchFamily="50" charset="-128"/>
                  <a:ea typeface="FGP丸ｺﾞｼｯｸ体Ca-U" pitchFamily="50" charset="-128"/>
                </a:rPr>
                <a:t>年</a:t>
              </a:r>
              <a:r>
                <a:rPr kumimoji="1" lang="en-US" altLang="ja-JP" dirty="0">
                  <a:solidFill>
                    <a:sysClr val="windowText" lastClr="000000"/>
                  </a:solidFill>
                  <a:latin typeface="FGP丸ｺﾞｼｯｸ体Ca-U" pitchFamily="50" charset="-128"/>
                  <a:ea typeface="FGP丸ｺﾞｼｯｸ体Ca-U" pitchFamily="50" charset="-128"/>
                </a:rPr>
                <a:t>(1890</a:t>
              </a:r>
              <a:r>
                <a:rPr kumimoji="1" lang="ja-JP" altLang="en-US" dirty="0">
                  <a:solidFill>
                    <a:sysClr val="windowText" lastClr="000000"/>
                  </a:solidFill>
                  <a:latin typeface="FGP丸ｺﾞｼｯｸ体Ca-U" pitchFamily="50" charset="-128"/>
                  <a:ea typeface="FGP丸ｺﾞｼｯｸ体Ca-U" pitchFamily="50" charset="-128"/>
                </a:rPr>
                <a:t>年</a:t>
              </a:r>
              <a:r>
                <a:rPr kumimoji="1" lang="en-US" altLang="ja-JP" dirty="0">
                  <a:solidFill>
                    <a:sysClr val="windowText" lastClr="000000"/>
                  </a:solidFill>
                  <a:latin typeface="FGP丸ｺﾞｼｯｸ体Ca-U" pitchFamily="50" charset="-128"/>
                  <a:ea typeface="FGP丸ｺﾞｼｯｸ体Ca-U" pitchFamily="50" charset="-128"/>
                </a:rPr>
                <a:t>)</a:t>
              </a:r>
            </a:p>
            <a:p>
              <a:pPr algn="l"/>
              <a:r>
                <a:rPr kumimoji="1" lang="ja-JP" altLang="en-US" sz="900" dirty="0">
                  <a:solidFill>
                    <a:sysClr val="windowText" lastClr="000000"/>
                  </a:solidFill>
                  <a:latin typeface="HG丸ｺﾞｼｯｸM-PRO" pitchFamily="50" charset="-128"/>
                  <a:ea typeface="HG丸ｺﾞｼｯｸM-PRO" pitchFamily="50" charset="-128"/>
                </a:rPr>
                <a:t>第</a:t>
              </a:r>
              <a:r>
                <a:rPr kumimoji="1" lang="en-US" altLang="ja-JP" sz="900" dirty="0">
                  <a:solidFill>
                    <a:sysClr val="windowText" lastClr="000000"/>
                  </a:solidFill>
                  <a:latin typeface="HG丸ｺﾞｼｯｸM-PRO" pitchFamily="50" charset="-128"/>
                  <a:ea typeface="HG丸ｺﾞｼｯｸM-PRO" pitchFamily="50" charset="-128"/>
                </a:rPr>
                <a:t>1</a:t>
              </a:r>
              <a:r>
                <a:rPr kumimoji="1" lang="ja-JP" altLang="en-US" sz="900" dirty="0">
                  <a:solidFill>
                    <a:sysClr val="windowText" lastClr="000000"/>
                  </a:solidFill>
                  <a:latin typeface="HG丸ｺﾞｼｯｸM-PRO" pitchFamily="50" charset="-128"/>
                  <a:ea typeface="HG丸ｺﾞｼｯｸM-PRO" pitchFamily="50" charset="-128"/>
                </a:rPr>
                <a:t>回衆議院議員総選挙</a:t>
              </a:r>
            </a:p>
          </p:txBody>
        </p:sp>
        <p:pic>
          <p:nvPicPr>
            <p:cNvPr id="39" name="図 38" descr="高杉晋作の似顔絵イラスト"/>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41235" y="1256835"/>
              <a:ext cx="538716" cy="720000"/>
            </a:xfrm>
            <a:prstGeom prst="rect">
              <a:avLst/>
            </a:prstGeom>
            <a:noFill/>
            <a:extLst>
              <a:ext uri="{909E8E84-426E-40DD-AFC4-6F175D3DCCD1}">
                <a14:hiddenFill xmlns:a14="http://schemas.microsoft.com/office/drawing/2010/main">
                  <a:solidFill>
                    <a:srgbClr val="FFFFFF"/>
                  </a:solidFill>
                </a14:hiddenFill>
              </a:ext>
            </a:extLst>
          </p:spPr>
        </p:pic>
        <p:sp>
          <p:nvSpPr>
            <p:cNvPr id="40" name="テキスト ボックス 17"/>
            <p:cNvSpPr txBox="1"/>
            <p:nvPr/>
          </p:nvSpPr>
          <p:spPr>
            <a:xfrm>
              <a:off x="377755" y="813301"/>
              <a:ext cx="1583532" cy="46948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u="none" dirty="0">
                  <a:solidFill>
                    <a:schemeClr val="bg1"/>
                  </a:solidFill>
                  <a:latin typeface="FG丸ｺﾞｼｯｸ体Ca-U" pitchFamily="49" charset="-128"/>
                  <a:ea typeface="FG丸ｺﾞｼｯｸ体Ca-U" pitchFamily="49" charset="-128"/>
                </a:rPr>
                <a:t>直接国税</a:t>
              </a:r>
              <a:r>
                <a:rPr kumimoji="1" lang="en-US" altLang="ja-JP" sz="1200" u="none" dirty="0">
                  <a:solidFill>
                    <a:schemeClr val="bg1"/>
                  </a:solidFill>
                  <a:latin typeface="FG丸ｺﾞｼｯｸ体Ca-U" pitchFamily="49" charset="-128"/>
                  <a:ea typeface="FG丸ｺﾞｼｯｸ体Ca-U" pitchFamily="49" charset="-128"/>
                </a:rPr>
                <a:t>15</a:t>
              </a:r>
              <a:r>
                <a:rPr kumimoji="1" lang="ja-JP" altLang="en-US" sz="1100" u="none" dirty="0">
                  <a:solidFill>
                    <a:schemeClr val="bg1"/>
                  </a:solidFill>
                  <a:latin typeface="FG丸ｺﾞｼｯｸ体Ca-U" pitchFamily="49" charset="-128"/>
                  <a:ea typeface="FG丸ｺﾞｼｯｸ体Ca-U" pitchFamily="49" charset="-128"/>
                </a:rPr>
                <a:t>円</a:t>
              </a:r>
              <a:r>
                <a:rPr kumimoji="1" lang="ja-JP" altLang="en-US" sz="1200" u="none" dirty="0" smtClean="0">
                  <a:solidFill>
                    <a:schemeClr val="bg1"/>
                  </a:solidFill>
                  <a:latin typeface="FG丸ｺﾞｼｯｸ体Ca-U" pitchFamily="49" charset="-128"/>
                  <a:ea typeface="FG丸ｺﾞｼｯｸ体Ca-U" pitchFamily="49" charset="-128"/>
                </a:rPr>
                <a:t>以上</a:t>
              </a:r>
              <a:endParaRPr kumimoji="1" lang="en-US" altLang="ja-JP" sz="1200" u="none" dirty="0">
                <a:solidFill>
                  <a:schemeClr val="bg1"/>
                </a:solidFill>
                <a:latin typeface="FG丸ｺﾞｼｯｸ体Ca-U" pitchFamily="49" charset="-128"/>
                <a:ea typeface="FG丸ｺﾞｼｯｸ体Ca-U" pitchFamily="49" charset="-128"/>
              </a:endParaRPr>
            </a:p>
            <a:p>
              <a:r>
                <a:rPr kumimoji="1" lang="ja-JP" altLang="en-US" sz="1200" u="none" dirty="0" smtClean="0">
                  <a:solidFill>
                    <a:schemeClr val="bg1"/>
                  </a:solidFill>
                  <a:latin typeface="FG丸ｺﾞｼｯｸ体Ca-U" pitchFamily="49" charset="-128"/>
                  <a:ea typeface="FG丸ｺﾞｼｯｸ体Ca-U" pitchFamily="49" charset="-128"/>
                </a:rPr>
                <a:t>満</a:t>
              </a:r>
              <a:r>
                <a:rPr kumimoji="1" lang="en-US" altLang="ja-JP" sz="1200" u="none" dirty="0" smtClean="0">
                  <a:solidFill>
                    <a:schemeClr val="bg1"/>
                  </a:solidFill>
                  <a:latin typeface="FG丸ｺﾞｼｯｸ体Ca-U" pitchFamily="49" charset="-128"/>
                  <a:ea typeface="FG丸ｺﾞｼｯｸ体Ca-U" pitchFamily="49" charset="-128"/>
                </a:rPr>
                <a:t>25</a:t>
              </a:r>
              <a:r>
                <a:rPr kumimoji="1" lang="ja-JP" altLang="en-US" sz="1200" u="none" dirty="0" smtClean="0">
                  <a:solidFill>
                    <a:schemeClr val="bg1"/>
                  </a:solidFill>
                  <a:latin typeface="FG丸ｺﾞｼｯｸ体Ca-U" pitchFamily="49" charset="-128"/>
                  <a:ea typeface="FG丸ｺﾞｼｯｸ体Ca-U" pitchFamily="49" charset="-128"/>
                </a:rPr>
                <a:t>歳以上の男子</a:t>
              </a:r>
              <a:endParaRPr kumimoji="1" lang="en-US" altLang="ja-JP" sz="1200" u="none" dirty="0">
                <a:solidFill>
                  <a:schemeClr val="bg1"/>
                </a:solidFill>
                <a:latin typeface="FG丸ｺﾞｼｯｸ体Ca-U" pitchFamily="49" charset="-128"/>
                <a:ea typeface="FG丸ｺﾞｼｯｸ体Ca-U" pitchFamily="49" charset="-128"/>
              </a:endParaRPr>
            </a:p>
          </p:txBody>
        </p:sp>
        <p:sp>
          <p:nvSpPr>
            <p:cNvPr id="41" name="テキスト ボックス 27"/>
            <p:cNvSpPr txBox="1"/>
            <p:nvPr/>
          </p:nvSpPr>
          <p:spPr>
            <a:xfrm>
              <a:off x="320388" y="1508887"/>
              <a:ext cx="1290205" cy="42253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50" dirty="0">
                  <a:latin typeface="FG丸ｺﾞｼｯｸ体Ca-U" pitchFamily="49" charset="-128"/>
                  <a:ea typeface="FG丸ｺﾞｼｯｸ体Ca-U" pitchFamily="49" charset="-128"/>
                </a:rPr>
                <a:t>有権者人口比</a:t>
              </a:r>
              <a:endParaRPr kumimoji="1" lang="en-US" altLang="ja-JP" sz="1050" dirty="0">
                <a:latin typeface="FG丸ｺﾞｼｯｸ体Ca-U" pitchFamily="49" charset="-128"/>
                <a:ea typeface="FG丸ｺﾞｼｯｸ体Ca-U" pitchFamily="49" charset="-128"/>
              </a:endParaRPr>
            </a:p>
            <a:p>
              <a:r>
                <a:rPr kumimoji="1" lang="ja-JP" altLang="en-US" sz="1050" dirty="0">
                  <a:latin typeface="FG丸ｺﾞｼｯｸ体Ca-U" pitchFamily="49" charset="-128"/>
                  <a:ea typeface="FG丸ｺﾞｼｯｸ体Ca-U" pitchFamily="49" charset="-128"/>
                </a:rPr>
                <a:t>約</a:t>
              </a:r>
              <a:r>
                <a:rPr kumimoji="1" lang="en-US" altLang="ja-JP" sz="1050" dirty="0">
                  <a:latin typeface="FG丸ｺﾞｼｯｸ体Ca-U" pitchFamily="49" charset="-128"/>
                  <a:ea typeface="FG丸ｺﾞｼｯｸ体Ca-U" pitchFamily="49" charset="-128"/>
                </a:rPr>
                <a:t>1.1</a:t>
              </a:r>
              <a:r>
                <a:rPr kumimoji="1" lang="ja-JP" altLang="en-US" sz="1050" dirty="0">
                  <a:latin typeface="FG丸ｺﾞｼｯｸ体Ca-U" pitchFamily="49" charset="-128"/>
                  <a:ea typeface="FG丸ｺﾞｼｯｸ体Ca-U" pitchFamily="49" charset="-128"/>
                </a:rPr>
                <a:t>％</a:t>
              </a:r>
              <a:endParaRPr kumimoji="1" lang="en-US" altLang="ja-JP" sz="1050" dirty="0">
                <a:latin typeface="FG丸ｺﾞｼｯｸ体Ca-U" pitchFamily="49" charset="-128"/>
                <a:ea typeface="FG丸ｺﾞｼｯｸ体Ca-U" pitchFamily="49" charset="-128"/>
              </a:endParaRPr>
            </a:p>
          </p:txBody>
        </p:sp>
      </p:grpSp>
      <p:grpSp>
        <p:nvGrpSpPr>
          <p:cNvPr id="7" name="グループ化 6"/>
          <p:cNvGrpSpPr/>
          <p:nvPr/>
        </p:nvGrpSpPr>
        <p:grpSpPr>
          <a:xfrm>
            <a:off x="2616610" y="1173225"/>
            <a:ext cx="1883354" cy="1707809"/>
            <a:chOff x="2348779" y="249166"/>
            <a:chExt cx="1877942" cy="1736839"/>
          </a:xfrm>
        </p:grpSpPr>
        <p:sp>
          <p:nvSpPr>
            <p:cNvPr id="34" name="角丸四角形 33"/>
            <p:cNvSpPr/>
            <p:nvPr/>
          </p:nvSpPr>
          <p:spPr>
            <a:xfrm>
              <a:off x="2348779" y="249166"/>
              <a:ext cx="1872000" cy="1720761"/>
            </a:xfrm>
            <a:prstGeom prst="roundRect">
              <a:avLst/>
            </a:prstGeom>
            <a:gradFill flip="none" rotWithShape="1">
              <a:gsLst>
                <a:gs pos="63000">
                  <a:srgbClr val="93C022"/>
                </a:gs>
                <a:gs pos="37000">
                  <a:srgbClr val="93C022"/>
                </a:gs>
                <a:gs pos="50000">
                  <a:srgbClr val="82AA1E"/>
                </a:gs>
                <a:gs pos="80000">
                  <a:schemeClr val="accent1">
                    <a:lumMod val="40000"/>
                    <a:lumOff val="60000"/>
                  </a:schemeClr>
                </a:gs>
                <a:gs pos="20000">
                  <a:schemeClr val="accent1">
                    <a:lumMod val="40000"/>
                    <a:lumOff val="60000"/>
                  </a:schemeClr>
                </a:gs>
                <a:gs pos="0">
                  <a:schemeClr val="accent5">
                    <a:lumMod val="20000"/>
                    <a:lumOff val="80000"/>
                  </a:schemeClr>
                </a:gs>
                <a:gs pos="100000">
                  <a:schemeClr val="accent5">
                    <a:lumMod val="20000"/>
                    <a:lumOff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050" dirty="0">
                  <a:solidFill>
                    <a:sysClr val="windowText" lastClr="000000"/>
                  </a:solidFill>
                  <a:latin typeface="FGP丸ｺﾞｼｯｸ体Ca-U" pitchFamily="50" charset="-128"/>
                  <a:ea typeface="FGP丸ｺﾞｼｯｸ体Ca-U" pitchFamily="50" charset="-128"/>
                </a:rPr>
                <a:t>明治</a:t>
              </a:r>
              <a:r>
                <a:rPr kumimoji="1" lang="en-US" altLang="ja-JP" sz="1050" dirty="0">
                  <a:solidFill>
                    <a:sysClr val="windowText" lastClr="000000"/>
                  </a:solidFill>
                  <a:latin typeface="FGP丸ｺﾞｼｯｸ体Ca-U" pitchFamily="50" charset="-128"/>
                  <a:ea typeface="FGP丸ｺﾞｼｯｸ体Ca-U" pitchFamily="50" charset="-128"/>
                </a:rPr>
                <a:t>35</a:t>
              </a:r>
              <a:r>
                <a:rPr kumimoji="1" lang="ja-JP" altLang="en-US" sz="1050" dirty="0">
                  <a:solidFill>
                    <a:sysClr val="windowText" lastClr="000000"/>
                  </a:solidFill>
                  <a:latin typeface="FGP丸ｺﾞｼｯｸ体Ca-U" pitchFamily="50" charset="-128"/>
                  <a:ea typeface="FGP丸ｺﾞｼｯｸ体Ca-U" pitchFamily="50" charset="-128"/>
                </a:rPr>
                <a:t>年</a:t>
              </a:r>
              <a:r>
                <a:rPr kumimoji="1" lang="en-US" altLang="ja-JP" sz="1050" dirty="0">
                  <a:solidFill>
                    <a:sysClr val="windowText" lastClr="000000"/>
                  </a:solidFill>
                  <a:latin typeface="FGP丸ｺﾞｼｯｸ体Ca-U" pitchFamily="50" charset="-128"/>
                  <a:ea typeface="FGP丸ｺﾞｼｯｸ体Ca-U" pitchFamily="50" charset="-128"/>
                </a:rPr>
                <a:t>(1902</a:t>
              </a:r>
              <a:r>
                <a:rPr kumimoji="1" lang="ja-JP" altLang="en-US" sz="1050" dirty="0">
                  <a:solidFill>
                    <a:sysClr val="windowText" lastClr="000000"/>
                  </a:solidFill>
                  <a:latin typeface="FGP丸ｺﾞｼｯｸ体Ca-U" pitchFamily="50" charset="-128"/>
                  <a:ea typeface="FGP丸ｺﾞｼｯｸ体Ca-U" pitchFamily="50" charset="-128"/>
                </a:rPr>
                <a:t>年</a:t>
              </a:r>
              <a:r>
                <a:rPr kumimoji="1" lang="en-US" altLang="ja-JP" sz="1050" b="0" i="0" u="none" strike="noStrike" kern="0" cap="none" spc="0" normalizeH="0" baseline="0" noProof="0" dirty="0">
                  <a:ln>
                    <a:noFill/>
                  </a:ln>
                  <a:solidFill>
                    <a:sysClr val="windowText" lastClr="000000"/>
                  </a:solidFill>
                  <a:effectLst/>
                  <a:uLnTx/>
                  <a:uFillTx/>
                  <a:latin typeface="FGP丸ｺﾞｼｯｸ体Ca-U" pitchFamily="50" charset="-128"/>
                  <a:ea typeface="FGP丸ｺﾞｼｯｸ体Ca-U" pitchFamily="50" charset="-128"/>
                  <a:cs typeface="+mn-cs"/>
                </a:rPr>
                <a:t>)</a:t>
              </a:r>
            </a:p>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ysClr val="windowText" lastClr="000000"/>
                  </a:solidFill>
                  <a:effectLst/>
                  <a:uLnTx/>
                  <a:uFillTx/>
                  <a:latin typeface="HG丸ｺﾞｼｯｸM-PRO" pitchFamily="50" charset="-128"/>
                  <a:ea typeface="HG丸ｺﾞｼｯｸM-PRO" pitchFamily="50" charset="-128"/>
                  <a:cs typeface="+mn-cs"/>
                </a:rPr>
                <a:t>第</a:t>
              </a:r>
              <a:r>
                <a:rPr kumimoji="1" lang="en-US" altLang="ja-JP" sz="900" b="0" i="0" u="none" strike="noStrike" kern="0" cap="none" spc="0" normalizeH="0" baseline="0" noProof="0" dirty="0">
                  <a:ln>
                    <a:noFill/>
                  </a:ln>
                  <a:solidFill>
                    <a:sysClr val="windowText" lastClr="000000"/>
                  </a:solidFill>
                  <a:effectLst/>
                  <a:uLnTx/>
                  <a:uFillTx/>
                  <a:latin typeface="HG丸ｺﾞｼｯｸM-PRO" pitchFamily="50" charset="-128"/>
                  <a:ea typeface="HG丸ｺﾞｼｯｸM-PRO" pitchFamily="50" charset="-128"/>
                  <a:cs typeface="+mn-cs"/>
                </a:rPr>
                <a:t>7</a:t>
              </a:r>
              <a:r>
                <a:rPr kumimoji="1" lang="ja-JP" altLang="en-US" sz="900" b="0" i="0" u="none" strike="noStrike" kern="0" cap="none" spc="0" normalizeH="0" baseline="0" noProof="0" dirty="0">
                  <a:ln>
                    <a:noFill/>
                  </a:ln>
                  <a:solidFill>
                    <a:sysClr val="windowText" lastClr="000000"/>
                  </a:solidFill>
                  <a:effectLst/>
                  <a:uLnTx/>
                  <a:uFillTx/>
                  <a:latin typeface="HG丸ｺﾞｼｯｸM-PRO" pitchFamily="50" charset="-128"/>
                  <a:ea typeface="HG丸ｺﾞｼｯｸM-PRO" pitchFamily="50" charset="-128"/>
                  <a:cs typeface="+mn-cs"/>
                </a:rPr>
                <a:t>回衆議院議員総選挙</a:t>
              </a:r>
            </a:p>
          </p:txBody>
        </p:sp>
        <p:pic>
          <p:nvPicPr>
            <p:cNvPr id="35" name="図 34" descr="ドビュッシーの似顔絵イラスト"/>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3497983" y="1266005"/>
              <a:ext cx="585164" cy="720000"/>
            </a:xfrm>
            <a:prstGeom prst="rect">
              <a:avLst/>
            </a:prstGeom>
            <a:noFill/>
            <a:extLst>
              <a:ext uri="{909E8E84-426E-40DD-AFC4-6F175D3DCCD1}">
                <a14:hiddenFill xmlns:a14="http://schemas.microsoft.com/office/drawing/2010/main">
                  <a:solidFill>
                    <a:srgbClr val="FFFFFF"/>
                  </a:solidFill>
                </a14:hiddenFill>
              </a:ext>
            </a:extLst>
          </p:spPr>
        </p:pic>
        <p:sp>
          <p:nvSpPr>
            <p:cNvPr id="36" name="テキスト ボックス 20"/>
            <p:cNvSpPr txBox="1"/>
            <p:nvPr/>
          </p:nvSpPr>
          <p:spPr>
            <a:xfrm>
              <a:off x="2470873" y="813371"/>
              <a:ext cx="1755848" cy="4695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u="none" dirty="0">
                  <a:solidFill>
                    <a:schemeClr val="bg1"/>
                  </a:solidFill>
                  <a:latin typeface="FG丸ｺﾞｼｯｸ体Ca-U" pitchFamily="49" charset="-128"/>
                  <a:ea typeface="FG丸ｺﾞｼｯｸ体Ca-U" pitchFamily="49" charset="-128"/>
                </a:rPr>
                <a:t>直接国税等</a:t>
              </a:r>
              <a:r>
                <a:rPr kumimoji="1" lang="en-US" altLang="ja-JP" sz="1200" u="none" dirty="0">
                  <a:solidFill>
                    <a:schemeClr val="bg1"/>
                  </a:solidFill>
                  <a:latin typeface="FG丸ｺﾞｼｯｸ体Ca-U" pitchFamily="49" charset="-128"/>
                  <a:ea typeface="FG丸ｺﾞｼｯｸ体Ca-U" pitchFamily="49" charset="-128"/>
                </a:rPr>
                <a:t>10</a:t>
              </a:r>
              <a:r>
                <a:rPr kumimoji="1" lang="ja-JP" altLang="en-US" sz="1100" u="none" dirty="0">
                  <a:solidFill>
                    <a:schemeClr val="bg1"/>
                  </a:solidFill>
                  <a:latin typeface="FG丸ｺﾞｼｯｸ体Ca-U" pitchFamily="49" charset="-128"/>
                  <a:ea typeface="FG丸ｺﾞｼｯｸ体Ca-U" pitchFamily="49" charset="-128"/>
                </a:rPr>
                <a:t>円</a:t>
              </a:r>
              <a:r>
                <a:rPr kumimoji="1" lang="ja-JP" altLang="en-US" sz="1200" u="none" dirty="0" smtClean="0">
                  <a:solidFill>
                    <a:schemeClr val="bg1"/>
                  </a:solidFill>
                  <a:latin typeface="FG丸ｺﾞｼｯｸ体Ca-U" pitchFamily="49" charset="-128"/>
                  <a:ea typeface="FG丸ｺﾞｼｯｸ体Ca-U" pitchFamily="49" charset="-128"/>
                </a:rPr>
                <a:t>以上</a:t>
              </a:r>
              <a:endParaRPr kumimoji="1" lang="en-US" altLang="ja-JP" sz="1200" u="none" dirty="0">
                <a:solidFill>
                  <a:schemeClr val="bg1"/>
                </a:solidFill>
                <a:latin typeface="FG丸ｺﾞｼｯｸ体Ca-U" pitchFamily="49" charset="-128"/>
                <a:ea typeface="FG丸ｺﾞｼｯｸ体Ca-U" pitchFamily="49" charset="-128"/>
              </a:endParaRPr>
            </a:p>
            <a:p>
              <a:r>
                <a:rPr kumimoji="1" lang="ja-JP" altLang="en-US" sz="1200" u="none" dirty="0" smtClean="0">
                  <a:solidFill>
                    <a:schemeClr val="bg1"/>
                  </a:solidFill>
                  <a:latin typeface="FG丸ｺﾞｼｯｸ体Ca-U" pitchFamily="49" charset="-128"/>
                  <a:ea typeface="FG丸ｺﾞｼｯｸ体Ca-U" pitchFamily="49" charset="-128"/>
                </a:rPr>
                <a:t>満</a:t>
              </a:r>
              <a:r>
                <a:rPr kumimoji="1" lang="en-US" altLang="ja-JP" sz="1200" u="none" dirty="0" smtClean="0">
                  <a:solidFill>
                    <a:schemeClr val="bg1"/>
                  </a:solidFill>
                  <a:latin typeface="FG丸ｺﾞｼｯｸ体Ca-U" pitchFamily="49" charset="-128"/>
                  <a:ea typeface="FG丸ｺﾞｼｯｸ体Ca-U" pitchFamily="49" charset="-128"/>
                </a:rPr>
                <a:t>25</a:t>
              </a:r>
              <a:r>
                <a:rPr kumimoji="1" lang="ja-JP" altLang="en-US" sz="1200" u="none" dirty="0" smtClean="0">
                  <a:solidFill>
                    <a:schemeClr val="bg1"/>
                  </a:solidFill>
                  <a:latin typeface="FG丸ｺﾞｼｯｸ体Ca-U" pitchFamily="49" charset="-128"/>
                  <a:ea typeface="FG丸ｺﾞｼｯｸ体Ca-U" pitchFamily="49" charset="-128"/>
                </a:rPr>
                <a:t>歳以上の</a:t>
              </a:r>
              <a:r>
                <a:rPr kumimoji="1" lang="ja-JP" altLang="en-US" sz="1200" u="none" dirty="0">
                  <a:solidFill>
                    <a:schemeClr val="bg1"/>
                  </a:solidFill>
                  <a:latin typeface="FG丸ｺﾞｼｯｸ体Ca-U" pitchFamily="49" charset="-128"/>
                  <a:ea typeface="FG丸ｺﾞｼｯｸ体Ca-U" pitchFamily="49" charset="-128"/>
                </a:rPr>
                <a:t>男子</a:t>
              </a:r>
              <a:endParaRPr kumimoji="1" lang="en-US" altLang="ja-JP" sz="1200" u="none" dirty="0">
                <a:solidFill>
                  <a:schemeClr val="bg1"/>
                </a:solidFill>
                <a:latin typeface="FG丸ｺﾞｼｯｸ体Ca-U" pitchFamily="49" charset="-128"/>
                <a:ea typeface="FG丸ｺﾞｼｯｸ体Ca-U" pitchFamily="49" charset="-128"/>
              </a:endParaRPr>
            </a:p>
          </p:txBody>
        </p:sp>
        <p:sp>
          <p:nvSpPr>
            <p:cNvPr id="37" name="テキスト ボックス 28"/>
            <p:cNvSpPr txBox="1"/>
            <p:nvPr/>
          </p:nvSpPr>
          <p:spPr>
            <a:xfrm>
              <a:off x="2474121" y="1508998"/>
              <a:ext cx="1129146" cy="42256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50" dirty="0">
                  <a:latin typeface="FG丸ｺﾞｼｯｸ体Ca-U" pitchFamily="49" charset="-128"/>
                  <a:ea typeface="FG丸ｺﾞｼｯｸ体Ca-U" pitchFamily="49" charset="-128"/>
                </a:rPr>
                <a:t>人口比</a:t>
              </a:r>
              <a:endParaRPr kumimoji="1" lang="en-US" altLang="ja-JP" sz="1050" dirty="0">
                <a:latin typeface="FG丸ｺﾞｼｯｸ体Ca-U" pitchFamily="49" charset="-128"/>
                <a:ea typeface="FG丸ｺﾞｼｯｸ体Ca-U" pitchFamily="49" charset="-128"/>
              </a:endParaRPr>
            </a:p>
            <a:p>
              <a:r>
                <a:rPr kumimoji="1" lang="ja-JP" altLang="en-US" sz="1050" dirty="0">
                  <a:latin typeface="FG丸ｺﾞｼｯｸ体Ca-U" pitchFamily="49" charset="-128"/>
                  <a:ea typeface="FG丸ｺﾞｼｯｸ体Ca-U" pitchFamily="49" charset="-128"/>
                </a:rPr>
                <a:t>約</a:t>
              </a:r>
              <a:r>
                <a:rPr kumimoji="1" lang="en-US" altLang="ja-JP" sz="1050" dirty="0">
                  <a:latin typeface="FG丸ｺﾞｼｯｸ体Ca-U" pitchFamily="49" charset="-128"/>
                  <a:ea typeface="FG丸ｺﾞｼｯｸ体Ca-U" pitchFamily="49" charset="-128"/>
                </a:rPr>
                <a:t>2.2</a:t>
              </a:r>
              <a:r>
                <a:rPr kumimoji="1" lang="ja-JP" altLang="en-US" sz="1050" dirty="0">
                  <a:latin typeface="FG丸ｺﾞｼｯｸ体Ca-U" pitchFamily="49" charset="-128"/>
                  <a:ea typeface="FG丸ｺﾞｼｯｸ体Ca-U" pitchFamily="49" charset="-128"/>
                </a:rPr>
                <a:t>％</a:t>
              </a:r>
              <a:endParaRPr kumimoji="1" lang="en-US" altLang="ja-JP" sz="1050" dirty="0">
                <a:latin typeface="FG丸ｺﾞｼｯｸ体Ca-U" pitchFamily="49" charset="-128"/>
                <a:ea typeface="FG丸ｺﾞｼｯｸ体Ca-U" pitchFamily="49" charset="-128"/>
              </a:endParaRPr>
            </a:p>
          </p:txBody>
        </p:sp>
      </p:grpSp>
      <p:grpSp>
        <p:nvGrpSpPr>
          <p:cNvPr id="8" name="グループ化 7"/>
          <p:cNvGrpSpPr/>
          <p:nvPr/>
        </p:nvGrpSpPr>
        <p:grpSpPr>
          <a:xfrm>
            <a:off x="4771208" y="1173875"/>
            <a:ext cx="1873082" cy="1692000"/>
            <a:chOff x="4503377" y="249816"/>
            <a:chExt cx="1872000" cy="1723362"/>
          </a:xfrm>
        </p:grpSpPr>
        <p:sp>
          <p:nvSpPr>
            <p:cNvPr id="30" name="角丸四角形 29"/>
            <p:cNvSpPr/>
            <p:nvPr/>
          </p:nvSpPr>
          <p:spPr>
            <a:xfrm>
              <a:off x="4503377" y="249816"/>
              <a:ext cx="1872000" cy="1723362"/>
            </a:xfrm>
            <a:prstGeom prst="roundRect">
              <a:avLst/>
            </a:prstGeom>
            <a:gradFill flip="none" rotWithShape="1">
              <a:gsLst>
                <a:gs pos="37000">
                  <a:srgbClr val="93C022"/>
                </a:gs>
                <a:gs pos="63000">
                  <a:srgbClr val="93C022"/>
                </a:gs>
                <a:gs pos="50000">
                  <a:srgbClr val="82AA1E"/>
                </a:gs>
                <a:gs pos="80000">
                  <a:schemeClr val="accent1">
                    <a:lumMod val="40000"/>
                    <a:lumOff val="60000"/>
                  </a:schemeClr>
                </a:gs>
                <a:gs pos="20000">
                  <a:schemeClr val="accent1">
                    <a:lumMod val="40000"/>
                    <a:lumOff val="60000"/>
                  </a:schemeClr>
                </a:gs>
                <a:gs pos="0">
                  <a:schemeClr val="accent5">
                    <a:lumMod val="20000"/>
                    <a:lumOff val="80000"/>
                  </a:schemeClr>
                </a:gs>
                <a:gs pos="100000">
                  <a:schemeClr val="accent5">
                    <a:lumMod val="20000"/>
                    <a:lumOff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050" dirty="0">
                  <a:solidFill>
                    <a:sysClr val="windowText" lastClr="000000"/>
                  </a:solidFill>
                  <a:latin typeface="FGP丸ｺﾞｼｯｸ体Ca-U" pitchFamily="50" charset="-128"/>
                  <a:ea typeface="FGP丸ｺﾞｼｯｸ体Ca-U" pitchFamily="50" charset="-128"/>
                </a:rPr>
                <a:t>大正</a:t>
              </a:r>
              <a:r>
                <a:rPr kumimoji="1" lang="en-US" altLang="ja-JP" sz="1050" dirty="0">
                  <a:solidFill>
                    <a:sysClr val="windowText" lastClr="000000"/>
                  </a:solidFill>
                  <a:latin typeface="FGP丸ｺﾞｼｯｸ体Ca-U" pitchFamily="50" charset="-128"/>
                  <a:ea typeface="FGP丸ｺﾞｼｯｸ体Ca-U" pitchFamily="50" charset="-128"/>
                </a:rPr>
                <a:t>9</a:t>
              </a:r>
              <a:r>
                <a:rPr kumimoji="1" lang="ja-JP" altLang="en-US" sz="1050" dirty="0">
                  <a:solidFill>
                    <a:sysClr val="windowText" lastClr="000000"/>
                  </a:solidFill>
                  <a:latin typeface="FGP丸ｺﾞｼｯｸ体Ca-U" pitchFamily="50" charset="-128"/>
                  <a:ea typeface="FGP丸ｺﾞｼｯｸ体Ca-U" pitchFamily="50" charset="-128"/>
                </a:rPr>
                <a:t>年</a:t>
              </a:r>
              <a:r>
                <a:rPr kumimoji="1" lang="en-US" altLang="ja-JP" sz="1050" dirty="0">
                  <a:solidFill>
                    <a:sysClr val="windowText" lastClr="000000"/>
                  </a:solidFill>
                  <a:latin typeface="FGP丸ｺﾞｼｯｸ体Ca-U" pitchFamily="50" charset="-128"/>
                  <a:ea typeface="FGP丸ｺﾞｼｯｸ体Ca-U" pitchFamily="50" charset="-128"/>
                </a:rPr>
                <a:t>(1920</a:t>
              </a:r>
              <a:r>
                <a:rPr kumimoji="1" lang="ja-JP" altLang="en-US" sz="1050" dirty="0">
                  <a:solidFill>
                    <a:sysClr val="windowText" lastClr="000000"/>
                  </a:solidFill>
                  <a:latin typeface="FGP丸ｺﾞｼｯｸ体Ca-U" pitchFamily="50" charset="-128"/>
                  <a:ea typeface="FGP丸ｺﾞｼｯｸ体Ca-U" pitchFamily="50" charset="-128"/>
                </a:rPr>
                <a:t>年</a:t>
              </a:r>
              <a:r>
                <a:rPr kumimoji="1" lang="en-US" altLang="ja-JP" sz="1050" b="0" i="0" u="none" strike="noStrike" kern="0" cap="none" spc="0" normalizeH="0" baseline="0" noProof="0" dirty="0">
                  <a:ln>
                    <a:noFill/>
                  </a:ln>
                  <a:solidFill>
                    <a:sysClr val="windowText" lastClr="000000"/>
                  </a:solidFill>
                  <a:effectLst/>
                  <a:uLnTx/>
                  <a:uFillTx/>
                  <a:latin typeface="FGP丸ｺﾞｼｯｸ体Ca-U" pitchFamily="50" charset="-128"/>
                  <a:ea typeface="FGP丸ｺﾞｼｯｸ体Ca-U" pitchFamily="50" charset="-128"/>
                  <a:cs typeface="+mn-cs"/>
                </a:rPr>
                <a:t>)</a:t>
              </a:r>
            </a:p>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ysClr val="windowText" lastClr="000000"/>
                  </a:solidFill>
                  <a:effectLst/>
                  <a:uLnTx/>
                  <a:uFillTx/>
                  <a:latin typeface="HG丸ｺﾞｼｯｸM-PRO" pitchFamily="50" charset="-128"/>
                  <a:ea typeface="HG丸ｺﾞｼｯｸM-PRO" pitchFamily="50" charset="-128"/>
                  <a:cs typeface="+mn-cs"/>
                </a:rPr>
                <a:t>第</a:t>
              </a:r>
              <a:r>
                <a:rPr kumimoji="1" lang="en-US" altLang="ja-JP" sz="900" b="0" i="0" u="none" strike="noStrike" kern="0" cap="none" spc="0" normalizeH="0" baseline="0" noProof="0" dirty="0">
                  <a:ln>
                    <a:noFill/>
                  </a:ln>
                  <a:solidFill>
                    <a:sysClr val="windowText" lastClr="000000"/>
                  </a:solidFill>
                  <a:effectLst/>
                  <a:uLnTx/>
                  <a:uFillTx/>
                  <a:latin typeface="HG丸ｺﾞｼｯｸM-PRO" pitchFamily="50" charset="-128"/>
                  <a:ea typeface="HG丸ｺﾞｼｯｸM-PRO" pitchFamily="50" charset="-128"/>
                  <a:cs typeface="+mn-cs"/>
                </a:rPr>
                <a:t>14</a:t>
              </a:r>
              <a:r>
                <a:rPr kumimoji="1" lang="ja-JP" altLang="en-US" sz="900" b="0" i="0" u="none" strike="noStrike" kern="0" cap="none" spc="0" normalizeH="0" baseline="0" noProof="0" dirty="0">
                  <a:ln>
                    <a:noFill/>
                  </a:ln>
                  <a:solidFill>
                    <a:sysClr val="windowText" lastClr="000000"/>
                  </a:solidFill>
                  <a:effectLst/>
                  <a:uLnTx/>
                  <a:uFillTx/>
                  <a:latin typeface="HG丸ｺﾞｼｯｸM-PRO" pitchFamily="50" charset="-128"/>
                  <a:ea typeface="HG丸ｺﾞｼｯｸM-PRO" pitchFamily="50" charset="-128"/>
                  <a:cs typeface="+mn-cs"/>
                </a:rPr>
                <a:t>回衆議院議員総選挙</a:t>
              </a:r>
            </a:p>
            <a:p>
              <a:pPr algn="l"/>
              <a:endParaRPr kumimoji="1" lang="ja-JP" altLang="en-US" sz="1050" dirty="0">
                <a:solidFill>
                  <a:sysClr val="windowText" lastClr="000000"/>
                </a:solidFill>
                <a:latin typeface="FGP丸ｺﾞｼｯｸ体Ca-U" pitchFamily="50" charset="-128"/>
                <a:ea typeface="FGP丸ｺﾞｼｯｸ体Ca-U" pitchFamily="50" charset="-128"/>
              </a:endParaRPr>
            </a:p>
          </p:txBody>
        </p:sp>
        <p:pic>
          <p:nvPicPr>
            <p:cNvPr id="31" name="図 30" descr="竹鶴政孝とリタ夫人の似顔絵イラスト"/>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56678" b="11987"/>
            <a:stretch/>
          </p:blipFill>
          <p:spPr bwMode="auto">
            <a:xfrm>
              <a:off x="5639754" y="1233797"/>
              <a:ext cx="458011" cy="728748"/>
            </a:xfrm>
            <a:prstGeom prst="rect">
              <a:avLst/>
            </a:prstGeom>
            <a:noFill/>
            <a:extLst>
              <a:ext uri="{909E8E84-426E-40DD-AFC4-6F175D3DCCD1}">
                <a14:hiddenFill xmlns:a14="http://schemas.microsoft.com/office/drawing/2010/main">
                  <a:solidFill>
                    <a:srgbClr val="FFFFFF"/>
                  </a:solidFill>
                </a14:hiddenFill>
              </a:ext>
            </a:extLst>
          </p:spPr>
        </p:pic>
        <p:sp>
          <p:nvSpPr>
            <p:cNvPr id="32" name="テキスト ボックス 21"/>
            <p:cNvSpPr txBox="1"/>
            <p:nvPr/>
          </p:nvSpPr>
          <p:spPr>
            <a:xfrm>
              <a:off x="4732844" y="814212"/>
              <a:ext cx="1583532" cy="47022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u="none" dirty="0">
                  <a:solidFill>
                    <a:schemeClr val="bg1"/>
                  </a:solidFill>
                  <a:latin typeface="FG丸ｺﾞｼｯｸ体Ca-U" pitchFamily="49" charset="-128"/>
                  <a:ea typeface="FG丸ｺﾞｼｯｸ体Ca-U" pitchFamily="49" charset="-128"/>
                </a:rPr>
                <a:t>直接国税 </a:t>
              </a:r>
              <a:r>
                <a:rPr kumimoji="1" lang="en-US" altLang="ja-JP" sz="1200" u="none" dirty="0">
                  <a:solidFill>
                    <a:schemeClr val="bg1"/>
                  </a:solidFill>
                  <a:latin typeface="FG丸ｺﾞｼｯｸ体Ca-U" pitchFamily="49" charset="-128"/>
                  <a:ea typeface="FG丸ｺﾞｼｯｸ体Ca-U" pitchFamily="49" charset="-128"/>
                </a:rPr>
                <a:t>3</a:t>
              </a:r>
              <a:r>
                <a:rPr kumimoji="1" lang="ja-JP" altLang="en-US" sz="1100" u="none" dirty="0">
                  <a:solidFill>
                    <a:schemeClr val="bg1"/>
                  </a:solidFill>
                  <a:latin typeface="FG丸ｺﾞｼｯｸ体Ca-U" pitchFamily="49" charset="-128"/>
                  <a:ea typeface="FG丸ｺﾞｼｯｸ体Ca-U" pitchFamily="49" charset="-128"/>
                </a:rPr>
                <a:t>円</a:t>
              </a:r>
              <a:r>
                <a:rPr kumimoji="1" lang="ja-JP" altLang="en-US" sz="1200" u="none" dirty="0">
                  <a:solidFill>
                    <a:schemeClr val="bg1"/>
                  </a:solidFill>
                  <a:latin typeface="FG丸ｺﾞｼｯｸ体Ca-U" pitchFamily="49" charset="-128"/>
                  <a:ea typeface="FG丸ｺﾞｼｯｸ体Ca-U" pitchFamily="49" charset="-128"/>
                </a:rPr>
                <a:t>以上</a:t>
              </a:r>
              <a:endParaRPr kumimoji="1" lang="en-US" altLang="ja-JP" sz="1200" u="none" dirty="0">
                <a:solidFill>
                  <a:schemeClr val="bg1"/>
                </a:solidFill>
                <a:latin typeface="FG丸ｺﾞｼｯｸ体Ca-U" pitchFamily="49" charset="-128"/>
                <a:ea typeface="FG丸ｺﾞｼｯｸ体Ca-U" pitchFamily="49" charset="-128"/>
              </a:endParaRPr>
            </a:p>
            <a:p>
              <a:r>
                <a:rPr kumimoji="1" lang="ja-JP" altLang="en-US" sz="1200" u="none" dirty="0" smtClean="0">
                  <a:solidFill>
                    <a:schemeClr val="bg1"/>
                  </a:solidFill>
                  <a:latin typeface="FG丸ｺﾞｼｯｸ体Ca-U" pitchFamily="49" charset="-128"/>
                  <a:ea typeface="FG丸ｺﾞｼｯｸ体Ca-U" pitchFamily="49" charset="-128"/>
                </a:rPr>
                <a:t>満</a:t>
              </a:r>
              <a:r>
                <a:rPr kumimoji="1" lang="en-US" altLang="ja-JP" sz="1200" u="none" dirty="0" smtClean="0">
                  <a:solidFill>
                    <a:schemeClr val="bg1"/>
                  </a:solidFill>
                  <a:latin typeface="FG丸ｺﾞｼｯｸ体Ca-U" pitchFamily="49" charset="-128"/>
                  <a:ea typeface="FG丸ｺﾞｼｯｸ体Ca-U" pitchFamily="49" charset="-128"/>
                </a:rPr>
                <a:t>25</a:t>
              </a:r>
              <a:r>
                <a:rPr kumimoji="1" lang="ja-JP" altLang="en-US" sz="1200" u="none" dirty="0" smtClean="0">
                  <a:solidFill>
                    <a:schemeClr val="bg1"/>
                  </a:solidFill>
                  <a:latin typeface="FG丸ｺﾞｼｯｸ体Ca-U" pitchFamily="49" charset="-128"/>
                  <a:ea typeface="FG丸ｺﾞｼｯｸ体Ca-U" pitchFamily="49" charset="-128"/>
                </a:rPr>
                <a:t>歳以上の</a:t>
              </a:r>
              <a:r>
                <a:rPr kumimoji="1" lang="ja-JP" altLang="en-US" sz="1200" u="none" dirty="0">
                  <a:solidFill>
                    <a:schemeClr val="bg1"/>
                  </a:solidFill>
                  <a:latin typeface="FG丸ｺﾞｼｯｸ体Ca-U" pitchFamily="49" charset="-128"/>
                  <a:ea typeface="FG丸ｺﾞｼｯｸ体Ca-U" pitchFamily="49" charset="-128"/>
                </a:rPr>
                <a:t>男子</a:t>
              </a:r>
              <a:endParaRPr kumimoji="1" lang="en-US" altLang="ja-JP" sz="1200" u="none" dirty="0">
                <a:solidFill>
                  <a:schemeClr val="bg1"/>
                </a:solidFill>
                <a:latin typeface="FG丸ｺﾞｼｯｸ体Ca-U" pitchFamily="49" charset="-128"/>
                <a:ea typeface="FG丸ｺﾞｼｯｸ体Ca-U" pitchFamily="49" charset="-128"/>
              </a:endParaRPr>
            </a:p>
          </p:txBody>
        </p:sp>
        <p:sp>
          <p:nvSpPr>
            <p:cNvPr id="33" name="テキスト ボックス 29"/>
            <p:cNvSpPr txBox="1"/>
            <p:nvPr/>
          </p:nvSpPr>
          <p:spPr>
            <a:xfrm>
              <a:off x="4640842" y="1510890"/>
              <a:ext cx="1054678" cy="423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50" dirty="0">
                  <a:latin typeface="FG丸ｺﾞｼｯｸ体Ca-U" pitchFamily="49" charset="-128"/>
                  <a:ea typeface="FG丸ｺﾞｼｯｸ体Ca-U" pitchFamily="49" charset="-128"/>
                </a:rPr>
                <a:t>人口比</a:t>
              </a:r>
              <a:endParaRPr kumimoji="1" lang="en-US" altLang="ja-JP" sz="1050" dirty="0">
                <a:latin typeface="FG丸ｺﾞｼｯｸ体Ca-U" pitchFamily="49" charset="-128"/>
                <a:ea typeface="FG丸ｺﾞｼｯｸ体Ca-U" pitchFamily="49" charset="-128"/>
              </a:endParaRPr>
            </a:p>
            <a:p>
              <a:r>
                <a:rPr kumimoji="1" lang="ja-JP" altLang="en-US" sz="1050" dirty="0">
                  <a:latin typeface="FG丸ｺﾞｼｯｸ体Ca-U" pitchFamily="49" charset="-128"/>
                  <a:ea typeface="FG丸ｺﾞｼｯｸ体Ca-U" pitchFamily="49" charset="-128"/>
                </a:rPr>
                <a:t>約</a:t>
              </a:r>
              <a:r>
                <a:rPr kumimoji="1" lang="en-US" altLang="ja-JP" sz="1050" dirty="0">
                  <a:latin typeface="FG丸ｺﾞｼｯｸ体Ca-U" pitchFamily="49" charset="-128"/>
                  <a:ea typeface="FG丸ｺﾞｼｯｸ体Ca-U" pitchFamily="49" charset="-128"/>
                </a:rPr>
                <a:t>5.5</a:t>
              </a:r>
              <a:r>
                <a:rPr kumimoji="1" lang="ja-JP" altLang="en-US" sz="1050" dirty="0">
                  <a:latin typeface="FG丸ｺﾞｼｯｸ体Ca-U" pitchFamily="49" charset="-128"/>
                  <a:ea typeface="FG丸ｺﾞｼｯｸ体Ca-U" pitchFamily="49" charset="-128"/>
                </a:rPr>
                <a:t>％</a:t>
              </a:r>
              <a:endParaRPr kumimoji="1" lang="en-US" altLang="ja-JP" sz="1050" dirty="0">
                <a:latin typeface="FG丸ｺﾞｼｯｸ体Ca-U" pitchFamily="49" charset="-128"/>
                <a:ea typeface="FG丸ｺﾞｼｯｸ体Ca-U" pitchFamily="49" charset="-128"/>
              </a:endParaRPr>
            </a:p>
          </p:txBody>
        </p:sp>
      </p:grpSp>
      <p:grpSp>
        <p:nvGrpSpPr>
          <p:cNvPr id="9" name="グループ化 8"/>
          <p:cNvGrpSpPr/>
          <p:nvPr/>
        </p:nvGrpSpPr>
        <p:grpSpPr>
          <a:xfrm>
            <a:off x="466991" y="908720"/>
            <a:ext cx="6127576" cy="276999"/>
            <a:chOff x="199160" y="-15594"/>
            <a:chExt cx="6120000" cy="280758"/>
          </a:xfrm>
        </p:grpSpPr>
        <p:sp>
          <p:nvSpPr>
            <p:cNvPr id="28" name="角丸四角形 27"/>
            <p:cNvSpPr/>
            <p:nvPr/>
          </p:nvSpPr>
          <p:spPr>
            <a:xfrm>
              <a:off x="199160" y="38100"/>
              <a:ext cx="6120000" cy="180000"/>
            </a:xfrm>
            <a:prstGeom prst="roundRect">
              <a:avLst>
                <a:gd name="adj" fmla="val 50000"/>
              </a:avLst>
            </a:prstGeom>
            <a:gradFill flip="none" rotWithShape="1">
              <a:gsLst>
                <a:gs pos="0">
                  <a:srgbClr val="A5D826"/>
                </a:gs>
                <a:gs pos="72000">
                  <a:schemeClr val="accent1">
                    <a:lumMod val="40000"/>
                    <a:lumOff val="60000"/>
                  </a:schemeClr>
                </a:gs>
                <a:gs pos="100000">
                  <a:schemeClr val="accent5">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29" name="テキスト ボックス 33"/>
            <p:cNvSpPr txBox="1"/>
            <p:nvPr/>
          </p:nvSpPr>
          <p:spPr>
            <a:xfrm>
              <a:off x="2788795" y="-15594"/>
              <a:ext cx="2225387" cy="28075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制限</a:t>
              </a:r>
              <a:r>
                <a:rPr kumimoji="1" lang="ja-JP" altLang="en-US" sz="1200" b="1" dirty="0" smtClean="0">
                  <a:solidFill>
                    <a:schemeClr val="tx1"/>
                  </a:solidFill>
                  <a:latin typeface="HG丸ｺﾞｼｯｸM-PRO" panose="020F0600000000000000" pitchFamily="50" charset="-128"/>
                  <a:ea typeface="HG丸ｺﾞｼｯｸM-PRO" panose="020F0600000000000000" pitchFamily="50" charset="-128"/>
                </a:rPr>
                <a:t>選挙（男子）</a:t>
              </a:r>
              <a:endParaRPr kumimoji="1"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10" name="グループ化 9"/>
          <p:cNvGrpSpPr/>
          <p:nvPr/>
        </p:nvGrpSpPr>
        <p:grpSpPr>
          <a:xfrm>
            <a:off x="6882293" y="908720"/>
            <a:ext cx="2118012" cy="276999"/>
            <a:chOff x="6614463" y="-15547"/>
            <a:chExt cx="2113069" cy="280758"/>
          </a:xfrm>
        </p:grpSpPr>
        <p:sp>
          <p:nvSpPr>
            <p:cNvPr id="26" name="角丸四角形 25"/>
            <p:cNvSpPr/>
            <p:nvPr/>
          </p:nvSpPr>
          <p:spPr>
            <a:xfrm>
              <a:off x="6614463" y="38101"/>
              <a:ext cx="1908000" cy="180000"/>
            </a:xfrm>
            <a:prstGeom prst="roundRect">
              <a:avLst>
                <a:gd name="adj" fmla="val 50000"/>
              </a:avLst>
            </a:prstGeom>
            <a:gradFill flip="none" rotWithShape="1">
              <a:gsLst>
                <a:gs pos="0">
                  <a:srgbClr val="C18DBF"/>
                </a:gs>
                <a:gs pos="72000">
                  <a:schemeClr val="accent4">
                    <a:lumMod val="40000"/>
                    <a:lumOff val="60000"/>
                  </a:schemeClr>
                </a:gs>
                <a:gs pos="100000">
                  <a:schemeClr val="accent4">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27" name="テキスト ボックス 35"/>
            <p:cNvSpPr txBox="1"/>
            <p:nvPr/>
          </p:nvSpPr>
          <p:spPr>
            <a:xfrm>
              <a:off x="7039481" y="-15547"/>
              <a:ext cx="1688051" cy="28075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男子普通選挙</a:t>
              </a:r>
              <a:endParaRPr kumimoji="1"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11" name="グループ化 10"/>
          <p:cNvGrpSpPr/>
          <p:nvPr/>
        </p:nvGrpSpPr>
        <p:grpSpPr>
          <a:xfrm>
            <a:off x="6916283" y="1180153"/>
            <a:ext cx="1868754" cy="1692000"/>
            <a:chOff x="6648452" y="256094"/>
            <a:chExt cx="1872000" cy="1720600"/>
          </a:xfrm>
        </p:grpSpPr>
        <p:grpSp>
          <p:nvGrpSpPr>
            <p:cNvPr id="21" name="グループ化 20"/>
            <p:cNvGrpSpPr/>
            <p:nvPr/>
          </p:nvGrpSpPr>
          <p:grpSpPr>
            <a:xfrm>
              <a:off x="6648452" y="256094"/>
              <a:ext cx="1872000" cy="1720600"/>
              <a:chOff x="6648452" y="256094"/>
              <a:chExt cx="1872000" cy="1720600"/>
            </a:xfrm>
          </p:grpSpPr>
          <p:sp>
            <p:nvSpPr>
              <p:cNvPr id="23" name="角丸四角形 22"/>
              <p:cNvSpPr/>
              <p:nvPr/>
            </p:nvSpPr>
            <p:spPr>
              <a:xfrm>
                <a:off x="6648452" y="256094"/>
                <a:ext cx="1872000" cy="1720600"/>
              </a:xfrm>
              <a:prstGeom prst="roundRect">
                <a:avLst/>
              </a:prstGeom>
              <a:gradFill flip="none" rotWithShape="1">
                <a:gsLst>
                  <a:gs pos="65000">
                    <a:schemeClr val="accent4"/>
                  </a:gs>
                  <a:gs pos="50000">
                    <a:schemeClr val="accent4"/>
                  </a:gs>
                  <a:gs pos="35000">
                    <a:schemeClr val="accent4"/>
                  </a:gs>
                  <a:gs pos="80000">
                    <a:schemeClr val="accent4">
                      <a:lumMod val="40000"/>
                      <a:lumOff val="60000"/>
                    </a:schemeClr>
                  </a:gs>
                  <a:gs pos="20000">
                    <a:schemeClr val="accent4">
                      <a:lumMod val="40000"/>
                      <a:lumOff val="60000"/>
                    </a:schemeClr>
                  </a:gs>
                  <a:gs pos="0">
                    <a:schemeClr val="accent4">
                      <a:lumMod val="20000"/>
                      <a:lumOff val="80000"/>
                    </a:schemeClr>
                  </a:gs>
                  <a:gs pos="100000">
                    <a:schemeClr val="accent4">
                      <a:lumMod val="20000"/>
                      <a:lumOff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050" dirty="0">
                    <a:solidFill>
                      <a:sysClr val="windowText" lastClr="000000"/>
                    </a:solidFill>
                    <a:latin typeface="FGP丸ｺﾞｼｯｸ体Ca-U" pitchFamily="50" charset="-128"/>
                    <a:ea typeface="FGP丸ｺﾞｼｯｸ体Ca-U" pitchFamily="50" charset="-128"/>
                  </a:rPr>
                  <a:t>昭和</a:t>
                </a:r>
                <a:r>
                  <a:rPr kumimoji="1" lang="en-US" altLang="ja-JP" sz="1050" dirty="0">
                    <a:solidFill>
                      <a:sysClr val="windowText" lastClr="000000"/>
                    </a:solidFill>
                    <a:latin typeface="FGP丸ｺﾞｼｯｸ体Ca-U" pitchFamily="50" charset="-128"/>
                    <a:ea typeface="FGP丸ｺﾞｼｯｸ体Ca-U" pitchFamily="50" charset="-128"/>
                  </a:rPr>
                  <a:t>3</a:t>
                </a:r>
                <a:r>
                  <a:rPr kumimoji="1" lang="ja-JP" altLang="en-US" sz="1050" dirty="0">
                    <a:solidFill>
                      <a:sysClr val="windowText" lastClr="000000"/>
                    </a:solidFill>
                    <a:latin typeface="FGP丸ｺﾞｼｯｸ体Ca-U" pitchFamily="50" charset="-128"/>
                    <a:ea typeface="FGP丸ｺﾞｼｯｸ体Ca-U" pitchFamily="50" charset="-128"/>
                  </a:rPr>
                  <a:t>年</a:t>
                </a:r>
                <a:r>
                  <a:rPr kumimoji="1" lang="en-US" altLang="ja-JP" sz="1050" dirty="0">
                    <a:solidFill>
                      <a:sysClr val="windowText" lastClr="000000"/>
                    </a:solidFill>
                    <a:latin typeface="FGP丸ｺﾞｼｯｸ体Ca-U" pitchFamily="50" charset="-128"/>
                    <a:ea typeface="FGP丸ｺﾞｼｯｸ体Ca-U" pitchFamily="50" charset="-128"/>
                  </a:rPr>
                  <a:t>(1928</a:t>
                </a:r>
                <a:r>
                  <a:rPr kumimoji="1" lang="ja-JP" altLang="en-US" sz="1050" dirty="0">
                    <a:solidFill>
                      <a:sysClr val="windowText" lastClr="000000"/>
                    </a:solidFill>
                    <a:latin typeface="FGP丸ｺﾞｼｯｸ体Ca-U" pitchFamily="50" charset="-128"/>
                    <a:ea typeface="FGP丸ｺﾞｼｯｸ体Ca-U" pitchFamily="50" charset="-128"/>
                  </a:rPr>
                  <a:t>年</a:t>
                </a:r>
                <a:r>
                  <a:rPr kumimoji="1" lang="en-US" altLang="ja-JP" sz="1050" b="0" i="0" u="none" strike="noStrike" kern="0" cap="none" spc="0" normalizeH="0" baseline="0" noProof="0" dirty="0">
                    <a:ln>
                      <a:noFill/>
                    </a:ln>
                    <a:solidFill>
                      <a:sysClr val="windowText" lastClr="000000"/>
                    </a:solidFill>
                    <a:effectLst/>
                    <a:uLnTx/>
                    <a:uFillTx/>
                    <a:latin typeface="FGP丸ｺﾞｼｯｸ体Ca-U" pitchFamily="50" charset="-128"/>
                    <a:ea typeface="FGP丸ｺﾞｼｯｸ体Ca-U" pitchFamily="50" charset="-128"/>
                    <a:cs typeface="+mn-cs"/>
                  </a:rPr>
                  <a:t>)</a:t>
                </a:r>
              </a:p>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ysClr val="windowText" lastClr="000000"/>
                    </a:solidFill>
                    <a:effectLst/>
                    <a:uLnTx/>
                    <a:uFillTx/>
                    <a:latin typeface="HG丸ｺﾞｼｯｸM-PRO" pitchFamily="50" charset="-128"/>
                    <a:ea typeface="HG丸ｺﾞｼｯｸM-PRO" pitchFamily="50" charset="-128"/>
                    <a:cs typeface="+mn-cs"/>
                  </a:rPr>
                  <a:t>第</a:t>
                </a:r>
                <a:r>
                  <a:rPr kumimoji="1" lang="en-US" altLang="ja-JP" sz="900" b="0" i="0" u="none" strike="noStrike" kern="0" cap="none" spc="0" normalizeH="0" baseline="0" noProof="0" dirty="0">
                    <a:ln>
                      <a:noFill/>
                    </a:ln>
                    <a:solidFill>
                      <a:sysClr val="windowText" lastClr="000000"/>
                    </a:solidFill>
                    <a:effectLst/>
                    <a:uLnTx/>
                    <a:uFillTx/>
                    <a:latin typeface="HG丸ｺﾞｼｯｸM-PRO" pitchFamily="50" charset="-128"/>
                    <a:ea typeface="HG丸ｺﾞｼｯｸM-PRO" pitchFamily="50" charset="-128"/>
                    <a:cs typeface="+mn-cs"/>
                  </a:rPr>
                  <a:t>16</a:t>
                </a:r>
                <a:r>
                  <a:rPr kumimoji="1" lang="ja-JP" altLang="en-US" sz="900" b="0" i="0" u="none" strike="noStrike" kern="0" cap="none" spc="0" normalizeH="0" baseline="0" noProof="0" dirty="0">
                    <a:ln>
                      <a:noFill/>
                    </a:ln>
                    <a:solidFill>
                      <a:sysClr val="windowText" lastClr="000000"/>
                    </a:solidFill>
                    <a:effectLst/>
                    <a:uLnTx/>
                    <a:uFillTx/>
                    <a:latin typeface="HG丸ｺﾞｼｯｸM-PRO" pitchFamily="50" charset="-128"/>
                    <a:ea typeface="HG丸ｺﾞｼｯｸM-PRO" pitchFamily="50" charset="-128"/>
                    <a:cs typeface="+mn-cs"/>
                  </a:rPr>
                  <a:t>回衆議院議員総選挙</a:t>
                </a:r>
              </a:p>
            </p:txBody>
          </p:sp>
          <p:sp>
            <p:nvSpPr>
              <p:cNvPr id="24" name="テキスト ボックス 22"/>
              <p:cNvSpPr txBox="1"/>
              <p:nvPr/>
            </p:nvSpPr>
            <p:spPr>
              <a:xfrm>
                <a:off x="6752622" y="813201"/>
                <a:ext cx="1583532" cy="46946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200" dirty="0">
                    <a:solidFill>
                      <a:schemeClr val="bg1"/>
                    </a:solidFill>
                    <a:latin typeface="FG丸ｺﾞｼｯｸ体Ca-U" pitchFamily="49" charset="-128"/>
                    <a:ea typeface="FG丸ｺﾞｼｯｸ体Ca-U" pitchFamily="49" charset="-128"/>
                  </a:rPr>
                  <a:t>※</a:t>
                </a:r>
                <a:r>
                  <a:rPr lang="ja-JP" altLang="en-US" sz="1200" dirty="0">
                    <a:solidFill>
                      <a:schemeClr val="bg1"/>
                    </a:solidFill>
                    <a:latin typeface="FG丸ｺﾞｼｯｸ体Ca-U" pitchFamily="49" charset="-128"/>
                    <a:ea typeface="FG丸ｺﾞｼｯｸ体Ca-U" pitchFamily="49" charset="-128"/>
                  </a:rPr>
                  <a:t>納税条件なし</a:t>
                </a:r>
                <a:endParaRPr lang="en-US" altLang="ja-JP" sz="1200" dirty="0">
                  <a:solidFill>
                    <a:schemeClr val="bg1"/>
                  </a:solidFill>
                  <a:latin typeface="FG丸ｺﾞｼｯｸ体Ca-U" pitchFamily="49" charset="-128"/>
                  <a:ea typeface="FG丸ｺﾞｼｯｸ体Ca-U" pitchFamily="49" charset="-128"/>
                </a:endParaRPr>
              </a:p>
              <a:p>
                <a:r>
                  <a:rPr kumimoji="1" lang="ja-JP" altLang="en-US" sz="1200" u="none" dirty="0" smtClean="0">
                    <a:solidFill>
                      <a:schemeClr val="bg1"/>
                    </a:solidFill>
                    <a:latin typeface="FG丸ｺﾞｼｯｸ体Ca-U" pitchFamily="49" charset="-128"/>
                    <a:ea typeface="FG丸ｺﾞｼｯｸ体Ca-U" pitchFamily="49" charset="-128"/>
                  </a:rPr>
                  <a:t>　満</a:t>
                </a:r>
                <a:r>
                  <a:rPr kumimoji="1" lang="en-US" altLang="ja-JP" sz="1200" u="none" dirty="0" smtClean="0">
                    <a:solidFill>
                      <a:schemeClr val="bg1"/>
                    </a:solidFill>
                    <a:latin typeface="FG丸ｺﾞｼｯｸ体Ca-U" pitchFamily="49" charset="-128"/>
                    <a:ea typeface="FG丸ｺﾞｼｯｸ体Ca-U" pitchFamily="49" charset="-128"/>
                  </a:rPr>
                  <a:t>25</a:t>
                </a:r>
                <a:r>
                  <a:rPr kumimoji="1" lang="ja-JP" altLang="en-US" sz="1200" u="none" dirty="0">
                    <a:solidFill>
                      <a:schemeClr val="bg1"/>
                    </a:solidFill>
                    <a:latin typeface="FG丸ｺﾞｼｯｸ体Ca-U" pitchFamily="49" charset="-128"/>
                    <a:ea typeface="FG丸ｺﾞｼｯｸ体Ca-U" pitchFamily="49" charset="-128"/>
                  </a:rPr>
                  <a:t>歳以上の</a:t>
                </a:r>
                <a:r>
                  <a:rPr kumimoji="1" lang="ja-JP" altLang="en-US" sz="1200" u="none" dirty="0" smtClean="0">
                    <a:solidFill>
                      <a:schemeClr val="bg1"/>
                    </a:solidFill>
                    <a:latin typeface="FG丸ｺﾞｼｯｸ体Ca-U" pitchFamily="49" charset="-128"/>
                    <a:ea typeface="FG丸ｺﾞｼｯｸ体Ca-U" pitchFamily="49" charset="-128"/>
                  </a:rPr>
                  <a:t>男子</a:t>
                </a:r>
                <a:endParaRPr kumimoji="1" lang="en-US" altLang="ja-JP" sz="1200" u="none" dirty="0">
                  <a:solidFill>
                    <a:schemeClr val="bg1"/>
                  </a:solidFill>
                  <a:latin typeface="FG丸ｺﾞｼｯｸ体Ca-U" pitchFamily="49" charset="-128"/>
                  <a:ea typeface="FG丸ｺﾞｼｯｸ体Ca-U" pitchFamily="49" charset="-128"/>
                </a:endParaRPr>
              </a:p>
            </p:txBody>
          </p:sp>
          <p:sp>
            <p:nvSpPr>
              <p:cNvPr id="25" name="テキスト ボックス 30"/>
              <p:cNvSpPr txBox="1"/>
              <p:nvPr/>
            </p:nvSpPr>
            <p:spPr>
              <a:xfrm>
                <a:off x="6813625" y="1508763"/>
                <a:ext cx="1030432" cy="42252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50" dirty="0">
                    <a:latin typeface="FG丸ｺﾞｼｯｸ体Ca-U" pitchFamily="49" charset="-128"/>
                    <a:ea typeface="FG丸ｺﾞｼｯｸ体Ca-U" pitchFamily="49" charset="-128"/>
                  </a:rPr>
                  <a:t>人口比</a:t>
                </a:r>
                <a:endParaRPr kumimoji="1" lang="en-US" altLang="ja-JP" sz="1050" dirty="0">
                  <a:latin typeface="FG丸ｺﾞｼｯｸ体Ca-U" pitchFamily="49" charset="-128"/>
                  <a:ea typeface="FG丸ｺﾞｼｯｸ体Ca-U" pitchFamily="49" charset="-128"/>
                </a:endParaRPr>
              </a:p>
              <a:p>
                <a:r>
                  <a:rPr kumimoji="1" lang="ja-JP" altLang="en-US" sz="1050" dirty="0">
                    <a:latin typeface="FG丸ｺﾞｼｯｸ体Ca-U" pitchFamily="49" charset="-128"/>
                    <a:ea typeface="FG丸ｺﾞｼｯｸ体Ca-U" pitchFamily="49" charset="-128"/>
                  </a:rPr>
                  <a:t>約</a:t>
                </a:r>
                <a:r>
                  <a:rPr kumimoji="1" lang="en-US" altLang="ja-JP" sz="1050" dirty="0">
                    <a:latin typeface="FG丸ｺﾞｼｯｸ体Ca-U" pitchFamily="49" charset="-128"/>
                    <a:ea typeface="FG丸ｺﾞｼｯｸ体Ca-U" pitchFamily="49" charset="-128"/>
                  </a:rPr>
                  <a:t>20.0</a:t>
                </a:r>
                <a:r>
                  <a:rPr kumimoji="1" lang="ja-JP" altLang="en-US" sz="1050" dirty="0">
                    <a:latin typeface="FG丸ｺﾞｼｯｸ体Ca-U" pitchFamily="49" charset="-128"/>
                    <a:ea typeface="FG丸ｺﾞｼｯｸ体Ca-U" pitchFamily="49" charset="-128"/>
                  </a:rPr>
                  <a:t>％</a:t>
                </a:r>
                <a:endParaRPr kumimoji="1" lang="en-US" altLang="ja-JP" sz="1050" dirty="0">
                  <a:latin typeface="FG丸ｺﾞｼｯｸ体Ca-U" pitchFamily="49" charset="-128"/>
                  <a:ea typeface="FG丸ｺﾞｼｯｸ体Ca-U" pitchFamily="49" charset="-128"/>
                </a:endParaRPr>
              </a:p>
            </p:txBody>
          </p:sp>
        </p:grpSp>
        <p:pic>
          <p:nvPicPr>
            <p:cNvPr id="22" name="図 21" descr="男性のイラスト「笑顔」"/>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7879904" y="1256694"/>
              <a:ext cx="542991"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グループ化 11"/>
          <p:cNvGrpSpPr/>
          <p:nvPr/>
        </p:nvGrpSpPr>
        <p:grpSpPr>
          <a:xfrm>
            <a:off x="467049" y="2924943"/>
            <a:ext cx="8326638" cy="1971054"/>
            <a:chOff x="199218" y="2308950"/>
            <a:chExt cx="8322308" cy="1950931"/>
          </a:xfrm>
        </p:grpSpPr>
        <p:grpSp>
          <p:nvGrpSpPr>
            <p:cNvPr id="13" name="グループ化 12"/>
            <p:cNvGrpSpPr/>
            <p:nvPr/>
          </p:nvGrpSpPr>
          <p:grpSpPr>
            <a:xfrm>
              <a:off x="199218" y="2308950"/>
              <a:ext cx="8322308" cy="1950931"/>
              <a:chOff x="199218" y="2308950"/>
              <a:chExt cx="8322308" cy="1950931"/>
            </a:xfrm>
          </p:grpSpPr>
          <p:sp>
            <p:nvSpPr>
              <p:cNvPr id="16" name="角丸四角形 15"/>
              <p:cNvSpPr/>
              <p:nvPr/>
            </p:nvSpPr>
            <p:spPr>
              <a:xfrm>
                <a:off x="6649526" y="2585157"/>
                <a:ext cx="1872000" cy="1674724"/>
              </a:xfrm>
              <a:prstGeom prst="roundRect">
                <a:avLst/>
              </a:prstGeom>
              <a:gradFill flip="none" rotWithShape="1">
                <a:gsLst>
                  <a:gs pos="50000">
                    <a:schemeClr val="accent5"/>
                  </a:gs>
                  <a:gs pos="80000">
                    <a:schemeClr val="accent3">
                      <a:lumMod val="40000"/>
                      <a:lumOff val="60000"/>
                    </a:schemeClr>
                  </a:gs>
                  <a:gs pos="20000">
                    <a:schemeClr val="accent3">
                      <a:lumMod val="40000"/>
                      <a:lumOff val="60000"/>
                    </a:schemeClr>
                  </a:gs>
                  <a:gs pos="0">
                    <a:schemeClr val="accent3">
                      <a:lumMod val="20000"/>
                      <a:lumOff val="80000"/>
                    </a:schemeClr>
                  </a:gs>
                  <a:gs pos="100000">
                    <a:schemeClr val="accent3">
                      <a:lumMod val="20000"/>
                      <a:lumOff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050" dirty="0">
                    <a:solidFill>
                      <a:sysClr val="windowText" lastClr="000000"/>
                    </a:solidFill>
                    <a:latin typeface="FGP丸ｺﾞｼｯｸ体Ca-U" pitchFamily="50" charset="-128"/>
                    <a:ea typeface="FGP丸ｺﾞｼｯｸ体Ca-U" pitchFamily="50" charset="-128"/>
                  </a:rPr>
                  <a:t>昭和</a:t>
                </a:r>
                <a:r>
                  <a:rPr kumimoji="1" lang="en-US" altLang="ja-JP" sz="1050" dirty="0">
                    <a:solidFill>
                      <a:sysClr val="windowText" lastClr="000000"/>
                    </a:solidFill>
                    <a:latin typeface="FGP丸ｺﾞｼｯｸ体Ca-U" pitchFamily="50" charset="-128"/>
                    <a:ea typeface="FGP丸ｺﾞｼｯｸ体Ca-U" pitchFamily="50" charset="-128"/>
                  </a:rPr>
                  <a:t>21</a:t>
                </a:r>
                <a:r>
                  <a:rPr kumimoji="1" lang="ja-JP" altLang="en-US" sz="1050" dirty="0">
                    <a:solidFill>
                      <a:sysClr val="windowText" lastClr="000000"/>
                    </a:solidFill>
                    <a:latin typeface="FGP丸ｺﾞｼｯｸ体Ca-U" pitchFamily="50" charset="-128"/>
                    <a:ea typeface="FGP丸ｺﾞｼｯｸ体Ca-U" pitchFamily="50" charset="-128"/>
                  </a:rPr>
                  <a:t>年</a:t>
                </a:r>
                <a:r>
                  <a:rPr kumimoji="1" lang="en-US" altLang="ja-JP" sz="1050" dirty="0">
                    <a:solidFill>
                      <a:sysClr val="windowText" lastClr="000000"/>
                    </a:solidFill>
                    <a:latin typeface="FGP丸ｺﾞｼｯｸ体Ca-U" pitchFamily="50" charset="-128"/>
                    <a:ea typeface="FGP丸ｺﾞｼｯｸ体Ca-U" pitchFamily="50" charset="-128"/>
                  </a:rPr>
                  <a:t>(1946</a:t>
                </a:r>
                <a:r>
                  <a:rPr kumimoji="1" lang="ja-JP" altLang="en-US" sz="1050" dirty="0">
                    <a:solidFill>
                      <a:sysClr val="windowText" lastClr="000000"/>
                    </a:solidFill>
                    <a:latin typeface="FGP丸ｺﾞｼｯｸ体Ca-U" pitchFamily="50" charset="-128"/>
                    <a:ea typeface="FGP丸ｺﾞｼｯｸ体Ca-U" pitchFamily="50" charset="-128"/>
                  </a:rPr>
                  <a:t>年</a:t>
                </a:r>
                <a:r>
                  <a:rPr kumimoji="1" lang="en-US" altLang="ja-JP" sz="1050" b="0" i="0" u="none" strike="noStrike" kern="0" cap="none" spc="0" normalizeH="0" baseline="0" noProof="0" dirty="0">
                    <a:ln>
                      <a:noFill/>
                    </a:ln>
                    <a:solidFill>
                      <a:sysClr val="windowText" lastClr="000000"/>
                    </a:solidFill>
                    <a:effectLst/>
                    <a:uLnTx/>
                    <a:uFillTx/>
                    <a:latin typeface="FGP丸ｺﾞｼｯｸ体Ca-U" pitchFamily="50" charset="-128"/>
                    <a:ea typeface="FGP丸ｺﾞｼｯｸ体Ca-U" pitchFamily="50" charset="-128"/>
                    <a:cs typeface="+mn-cs"/>
                  </a:rPr>
                  <a:t>)</a:t>
                </a:r>
              </a:p>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ysClr val="windowText" lastClr="000000"/>
                    </a:solidFill>
                    <a:effectLst/>
                    <a:uLnTx/>
                    <a:uFillTx/>
                    <a:latin typeface="HG丸ｺﾞｼｯｸM-PRO" pitchFamily="50" charset="-128"/>
                    <a:ea typeface="HG丸ｺﾞｼｯｸM-PRO" pitchFamily="50" charset="-128"/>
                    <a:cs typeface="+mn-cs"/>
                  </a:rPr>
                  <a:t>第</a:t>
                </a:r>
                <a:r>
                  <a:rPr kumimoji="1" lang="en-US" altLang="ja-JP" sz="900" b="0" i="0" u="none" strike="noStrike" kern="0" cap="none" spc="0" normalizeH="0" baseline="0" noProof="0" dirty="0">
                    <a:ln>
                      <a:noFill/>
                    </a:ln>
                    <a:solidFill>
                      <a:sysClr val="windowText" lastClr="000000"/>
                    </a:solidFill>
                    <a:effectLst/>
                    <a:uLnTx/>
                    <a:uFillTx/>
                    <a:latin typeface="HG丸ｺﾞｼｯｸM-PRO" pitchFamily="50" charset="-128"/>
                    <a:ea typeface="HG丸ｺﾞｼｯｸM-PRO" pitchFamily="50" charset="-128"/>
                    <a:cs typeface="+mn-cs"/>
                  </a:rPr>
                  <a:t>22</a:t>
                </a:r>
                <a:r>
                  <a:rPr kumimoji="1" lang="ja-JP" altLang="en-US" sz="900" b="0" i="0" u="none" strike="noStrike" kern="0" cap="none" spc="0" normalizeH="0" baseline="0" noProof="0" dirty="0">
                    <a:ln>
                      <a:noFill/>
                    </a:ln>
                    <a:solidFill>
                      <a:sysClr val="windowText" lastClr="000000"/>
                    </a:solidFill>
                    <a:effectLst/>
                    <a:uLnTx/>
                    <a:uFillTx/>
                    <a:latin typeface="HG丸ｺﾞｼｯｸM-PRO" pitchFamily="50" charset="-128"/>
                    <a:ea typeface="HG丸ｺﾞｼｯｸM-PRO" pitchFamily="50" charset="-128"/>
                    <a:cs typeface="+mn-cs"/>
                  </a:rPr>
                  <a:t>回衆議院議員総選挙</a:t>
                </a:r>
              </a:p>
            </p:txBody>
          </p:sp>
          <p:sp>
            <p:nvSpPr>
              <p:cNvPr id="17" name="角丸四角形 16"/>
              <p:cNvSpPr/>
              <p:nvPr/>
            </p:nvSpPr>
            <p:spPr>
              <a:xfrm>
                <a:off x="199218" y="2375606"/>
                <a:ext cx="8316000" cy="180000"/>
              </a:xfrm>
              <a:prstGeom prst="roundRect">
                <a:avLst>
                  <a:gd name="adj" fmla="val 50000"/>
                </a:avLst>
              </a:prstGeom>
              <a:gradFill flip="none" rotWithShape="1">
                <a:gsLst>
                  <a:gs pos="0">
                    <a:srgbClr val="E7976B"/>
                  </a:gs>
                  <a:gs pos="72000">
                    <a:schemeClr val="accent3">
                      <a:lumMod val="40000"/>
                      <a:lumOff val="60000"/>
                    </a:schemeClr>
                  </a:gs>
                  <a:gs pos="100000">
                    <a:schemeClr val="accent3">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18" name="テキスト ボックス 48"/>
              <p:cNvSpPr txBox="1"/>
              <p:nvPr/>
            </p:nvSpPr>
            <p:spPr>
              <a:xfrm>
                <a:off x="3798240" y="2308950"/>
                <a:ext cx="1873842" cy="24237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完全普通選挙</a:t>
                </a:r>
                <a:endParaRPr kumimoji="1"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19" name="図 18" descr="女性のアイコン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24375" y="3621315"/>
                <a:ext cx="598477" cy="612000"/>
              </a:xfrm>
              <a:prstGeom prst="rect">
                <a:avLst/>
              </a:prstGeom>
              <a:noFill/>
              <a:extLst>
                <a:ext uri="{909E8E84-426E-40DD-AFC4-6F175D3DCCD1}">
                  <a14:hiddenFill xmlns:a14="http://schemas.microsoft.com/office/drawing/2010/main">
                    <a:solidFill>
                      <a:srgbClr val="FFFFFF"/>
                    </a:solidFill>
                  </a14:hiddenFill>
                </a:ext>
              </a:extLst>
            </p:spPr>
          </p:pic>
          <p:pic>
            <p:nvPicPr>
              <p:cNvPr id="20" name="図 19" descr="サラリーマンの表情のイラスト「笑顔」"/>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b="12137"/>
              <a:stretch/>
            </p:blipFill>
            <p:spPr bwMode="auto">
              <a:xfrm>
                <a:off x="7884228" y="3510910"/>
                <a:ext cx="592099" cy="720000"/>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テキスト ボックス 45"/>
            <p:cNvSpPr txBox="1"/>
            <p:nvPr/>
          </p:nvSpPr>
          <p:spPr>
            <a:xfrm>
              <a:off x="6728118" y="3805677"/>
              <a:ext cx="796633" cy="41125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50" dirty="0">
                  <a:latin typeface="FG丸ｺﾞｼｯｸ体Ca-U" pitchFamily="49" charset="-128"/>
                  <a:ea typeface="FG丸ｺﾞｼｯｸ体Ca-U" pitchFamily="49" charset="-128"/>
                </a:rPr>
                <a:t>人口比</a:t>
              </a:r>
              <a:endParaRPr kumimoji="1" lang="en-US" altLang="ja-JP" sz="1050" dirty="0">
                <a:latin typeface="FG丸ｺﾞｼｯｸ体Ca-U" pitchFamily="49" charset="-128"/>
                <a:ea typeface="FG丸ｺﾞｼｯｸ体Ca-U" pitchFamily="49" charset="-128"/>
              </a:endParaRPr>
            </a:p>
            <a:p>
              <a:r>
                <a:rPr kumimoji="1" lang="ja-JP" altLang="en-US" sz="1050" dirty="0">
                  <a:latin typeface="FG丸ｺﾞｼｯｸ体Ca-U" pitchFamily="49" charset="-128"/>
                  <a:ea typeface="FG丸ｺﾞｼｯｸ体Ca-U" pitchFamily="49" charset="-128"/>
                </a:rPr>
                <a:t>約</a:t>
              </a:r>
              <a:r>
                <a:rPr kumimoji="1" lang="en-US" altLang="ja-JP" sz="1050" dirty="0">
                  <a:latin typeface="FG丸ｺﾞｼｯｸ体Ca-U" pitchFamily="49" charset="-128"/>
                  <a:ea typeface="FG丸ｺﾞｼｯｸ体Ca-U" pitchFamily="49" charset="-128"/>
                </a:rPr>
                <a:t>48.7</a:t>
              </a:r>
              <a:r>
                <a:rPr kumimoji="1" lang="ja-JP" altLang="en-US" sz="1050" dirty="0">
                  <a:latin typeface="FG丸ｺﾞｼｯｸ体Ca-U" pitchFamily="49" charset="-128"/>
                  <a:ea typeface="FG丸ｺﾞｼｯｸ体Ca-U" pitchFamily="49" charset="-128"/>
                </a:rPr>
                <a:t>％</a:t>
              </a:r>
              <a:endParaRPr kumimoji="1" lang="en-US" altLang="ja-JP" sz="1050" dirty="0">
                <a:latin typeface="FG丸ｺﾞｼｯｸ体Ca-U" pitchFamily="49" charset="-128"/>
                <a:ea typeface="FG丸ｺﾞｼｯｸ体Ca-U" pitchFamily="49" charset="-128"/>
              </a:endParaRPr>
            </a:p>
          </p:txBody>
        </p:sp>
        <p:sp>
          <p:nvSpPr>
            <p:cNvPr id="15" name="テキスト ボックス 44"/>
            <p:cNvSpPr txBox="1"/>
            <p:nvPr/>
          </p:nvSpPr>
          <p:spPr>
            <a:xfrm>
              <a:off x="6918673" y="3235495"/>
              <a:ext cx="1485683" cy="34787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u="none" dirty="0" smtClean="0">
                  <a:solidFill>
                    <a:schemeClr val="bg1"/>
                  </a:solidFill>
                  <a:latin typeface="FG丸ｺﾞｼｯｸ体Ca-U" pitchFamily="49" charset="-128"/>
                  <a:ea typeface="FG丸ｺﾞｼｯｸ体Ca-U" pitchFamily="49" charset="-128"/>
                </a:rPr>
                <a:t>満</a:t>
              </a:r>
              <a:r>
                <a:rPr kumimoji="1" lang="en-US" altLang="ja-JP" sz="1200" u="none" dirty="0" smtClean="0">
                  <a:solidFill>
                    <a:schemeClr val="bg1"/>
                  </a:solidFill>
                  <a:latin typeface="FG丸ｺﾞｼｯｸ体Ca-U" pitchFamily="49" charset="-128"/>
                  <a:ea typeface="FG丸ｺﾞｼｯｸ体Ca-U" pitchFamily="49" charset="-128"/>
                </a:rPr>
                <a:t>20</a:t>
              </a:r>
              <a:r>
                <a:rPr kumimoji="1" lang="ja-JP" altLang="en-US" sz="1200" u="none" dirty="0">
                  <a:solidFill>
                    <a:schemeClr val="bg1"/>
                  </a:solidFill>
                  <a:latin typeface="FG丸ｺﾞｼｯｸ体Ca-U" pitchFamily="49" charset="-128"/>
                  <a:ea typeface="FG丸ｺﾞｼｯｸ体Ca-U" pitchFamily="49" charset="-128"/>
                </a:rPr>
                <a:t>歳以上の男女</a:t>
              </a:r>
              <a:endParaRPr kumimoji="1" lang="en-US" altLang="ja-JP" sz="1200" u="none" dirty="0">
                <a:solidFill>
                  <a:schemeClr val="bg1"/>
                </a:solidFill>
                <a:latin typeface="FG丸ｺﾞｼｯｸ体Ca-U" pitchFamily="49" charset="-128"/>
                <a:ea typeface="FG丸ｺﾞｼｯｸ体Ca-U" pitchFamily="49" charset="-128"/>
              </a:endParaRPr>
            </a:p>
          </p:txBody>
        </p:sp>
      </p:grpSp>
      <p:sp>
        <p:nvSpPr>
          <p:cNvPr id="56" name="テキスト ボックス 55"/>
          <p:cNvSpPr txBox="1"/>
          <p:nvPr/>
        </p:nvSpPr>
        <p:spPr>
          <a:xfrm>
            <a:off x="416870" y="5171708"/>
            <a:ext cx="8310260" cy="1569660"/>
          </a:xfrm>
          <a:prstGeom prst="rect">
            <a:avLst/>
          </a:prstGeom>
          <a:noFill/>
        </p:spPr>
        <p:txBody>
          <a:bodyPr wrap="square" rtlCol="0" anchor="ctr">
            <a:spAutoFit/>
          </a:bodyPr>
          <a:lstStyle/>
          <a:p>
            <a:r>
              <a:rPr kumimoji="1" lang="ja-JP" altLang="en-US" sz="2400" b="1" dirty="0" smtClean="0">
                <a:ln w="18000">
                  <a:noFill/>
                  <a:prstDash val="solid"/>
                  <a:miter lim="800000"/>
                </a:ln>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昔は選挙で投票したくてもそれを認められない人が大勢いました。長い歴史のなかで多くの人たちの努力で勝ち得てきた大切な権利である選挙権を、現代の日本に生きる私たちは正しく行使する「責任」</a:t>
            </a:r>
            <a:r>
              <a:rPr lang="ja-JP" altLang="en-US" sz="2400" b="1" dirty="0" smtClean="0">
                <a:ln w="18000">
                  <a:noFill/>
                  <a:prstDash val="solid"/>
                  <a:miter lim="800000"/>
                </a:ln>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があるのではないでしょうか。</a:t>
            </a:r>
            <a:endParaRPr kumimoji="1" lang="en-US" altLang="ja-JP" sz="2400" b="1" dirty="0" smtClean="0">
              <a:ln w="18000">
                <a:noFill/>
                <a:prstDash val="solid"/>
                <a:miter lim="800000"/>
              </a:ln>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テキスト ボックス 45"/>
          <p:cNvSpPr txBox="1"/>
          <p:nvPr/>
        </p:nvSpPr>
        <p:spPr>
          <a:xfrm>
            <a:off x="5260892" y="3411275"/>
            <a:ext cx="1151876" cy="46166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latin typeface="FG丸ｺﾞｼｯｸ体Ca-U" pitchFamily="49" charset="-128"/>
                <a:ea typeface="FG丸ｺﾞｼｯｸ体Ca-U" pitchFamily="49" charset="-128"/>
              </a:rPr>
              <a:t>人口比</a:t>
            </a:r>
            <a:endParaRPr kumimoji="1" lang="en-US" altLang="ja-JP" sz="1200" dirty="0">
              <a:latin typeface="FG丸ｺﾞｼｯｸ体Ca-U" pitchFamily="49" charset="-128"/>
              <a:ea typeface="FG丸ｺﾞｼｯｸ体Ca-U" pitchFamily="49" charset="-128"/>
            </a:endParaRPr>
          </a:p>
          <a:p>
            <a:r>
              <a:rPr kumimoji="1" lang="ja-JP" altLang="en-US" sz="1200" dirty="0" smtClean="0">
                <a:latin typeface="FG丸ｺﾞｼｯｸ体Ca-U" pitchFamily="49" charset="-128"/>
                <a:ea typeface="FG丸ｺﾞｼｯｸ体Ca-U" pitchFamily="49" charset="-128"/>
              </a:rPr>
              <a:t>約</a:t>
            </a:r>
            <a:r>
              <a:rPr lang="en-US" altLang="ja-JP" sz="1200" dirty="0">
                <a:latin typeface="FG丸ｺﾞｼｯｸ体Ca-U" pitchFamily="49" charset="-128"/>
                <a:ea typeface="FG丸ｺﾞｼｯｸ体Ca-U" pitchFamily="49" charset="-128"/>
              </a:rPr>
              <a:t>83</a:t>
            </a:r>
            <a:r>
              <a:rPr kumimoji="1" lang="en-US" altLang="ja-JP" sz="1200" dirty="0" smtClean="0">
                <a:latin typeface="FG丸ｺﾞｼｯｸ体Ca-U" pitchFamily="49" charset="-128"/>
                <a:ea typeface="FG丸ｺﾞｼｯｸ体Ca-U" pitchFamily="49" charset="-128"/>
              </a:rPr>
              <a:t>.7</a:t>
            </a:r>
            <a:r>
              <a:rPr kumimoji="1" lang="ja-JP" altLang="en-US" sz="1200" dirty="0">
                <a:latin typeface="FG丸ｺﾞｼｯｸ体Ca-U" pitchFamily="49" charset="-128"/>
                <a:ea typeface="FG丸ｺﾞｼｯｸ体Ca-U" pitchFamily="49" charset="-128"/>
              </a:rPr>
              <a:t>％</a:t>
            </a:r>
            <a:endParaRPr kumimoji="1" lang="en-US" altLang="ja-JP" sz="1200" dirty="0">
              <a:latin typeface="FG丸ｺﾞｼｯｸ体Ca-U" pitchFamily="49" charset="-128"/>
              <a:ea typeface="FG丸ｺﾞｼｯｸ体Ca-U" pitchFamily="49" charset="-128"/>
            </a:endParaRPr>
          </a:p>
        </p:txBody>
      </p:sp>
    </p:spTree>
    <p:extLst>
      <p:ext uri="{BB962C8B-B14F-4D97-AF65-F5344CB8AC3E}">
        <p14:creationId xmlns:p14="http://schemas.microsoft.com/office/powerpoint/2010/main" val="37609324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第２６問</a:t>
            </a:r>
            <a:endParaRPr kumimoji="1" lang="ja-JP" altLang="en-US" sz="3200" dirty="0"/>
          </a:p>
        </p:txBody>
      </p:sp>
      <p:sp>
        <p:nvSpPr>
          <p:cNvPr id="3" name="コンテンツ プレースホルダー 2"/>
          <p:cNvSpPr>
            <a:spLocks noGrp="1"/>
          </p:cNvSpPr>
          <p:nvPr>
            <p:ph idx="1"/>
          </p:nvPr>
        </p:nvSpPr>
        <p:spPr>
          <a:xfrm>
            <a:off x="822960" y="1100627"/>
            <a:ext cx="7524000" cy="3744000"/>
          </a:xfrm>
        </p:spPr>
        <p:txBody>
          <a:bodyPr anchor="ctr">
            <a:normAutofit/>
          </a:bodyPr>
          <a:lstStyle/>
          <a:p>
            <a:r>
              <a:rPr kumimoji="1" lang="ja-JP" altLang="en-US" sz="4000" dirty="0" smtClean="0"/>
              <a:t>　先輩が「○○候補に投票しよう」</a:t>
            </a:r>
            <a:r>
              <a:rPr lang="ja-JP" altLang="en-US" sz="4000" dirty="0" smtClean="0"/>
              <a:t>と候補者の活動を</a:t>
            </a:r>
            <a:r>
              <a:rPr lang="ja-JP" altLang="en-US" sz="4000" dirty="0"/>
              <a:t>ツイッター</a:t>
            </a:r>
            <a:r>
              <a:rPr kumimoji="1" lang="ja-JP" altLang="en-US" sz="4000" dirty="0" smtClean="0"/>
              <a:t>で拡散していたので、わたしは</a:t>
            </a:r>
            <a:r>
              <a:rPr lang="ja-JP" altLang="en-US" sz="4000" dirty="0" smtClean="0"/>
              <a:t>ツイッターをやっていない友人に印刷して配った。</a:t>
            </a:r>
            <a:endParaRPr kumimoji="1" lang="en-US" altLang="ja-JP" sz="4000" dirty="0" smtClean="0"/>
          </a:p>
        </p:txBody>
      </p:sp>
    </p:spTree>
    <p:extLst>
      <p:ext uri="{BB962C8B-B14F-4D97-AF65-F5344CB8AC3E}">
        <p14:creationId xmlns:p14="http://schemas.microsoft.com/office/powerpoint/2010/main" val="20386505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a:t>正解</a:t>
            </a:r>
            <a:r>
              <a:rPr lang="ja-JP" altLang="en-US" sz="3600" dirty="0" smtClean="0"/>
              <a:t>は「</a:t>
            </a:r>
            <a:r>
              <a:rPr lang="en-US" altLang="ja-JP" sz="3600" dirty="0" smtClean="0">
                <a:solidFill>
                  <a:srgbClr val="FF0000"/>
                </a:solidFill>
              </a:rPr>
              <a:t>×</a:t>
            </a:r>
            <a:r>
              <a:rPr lang="ja-JP" altLang="en-US" sz="3600" dirty="0" smtClean="0"/>
              <a:t>」</a:t>
            </a:r>
            <a:endParaRPr kumimoji="1" lang="ja-JP" altLang="en-US" sz="3600" dirty="0"/>
          </a:p>
        </p:txBody>
      </p:sp>
      <p:sp>
        <p:nvSpPr>
          <p:cNvPr id="3" name="コンテンツ プレースホルダー 2"/>
          <p:cNvSpPr>
            <a:spLocks noGrp="1"/>
          </p:cNvSpPr>
          <p:nvPr>
            <p:ph idx="1"/>
          </p:nvPr>
        </p:nvSpPr>
        <p:spPr>
          <a:xfrm>
            <a:off x="612000" y="1100627"/>
            <a:ext cx="7920000" cy="3780000"/>
          </a:xfrm>
        </p:spPr>
        <p:txBody>
          <a:bodyPr anchor="ctr">
            <a:normAutofit/>
          </a:bodyPr>
          <a:lstStyle/>
          <a:p>
            <a:r>
              <a:rPr lang="ja-JP" altLang="en-US" sz="2400" dirty="0" smtClean="0">
                <a:latin typeface="FG角ｺﾞｼｯｸ体Ca-M" panose="020B0609000000000000" pitchFamily="49" charset="-128"/>
                <a:ea typeface="FG角ｺﾞｼｯｸ体Ca-M" panose="020B0609000000000000" pitchFamily="49" charset="-128"/>
              </a:rPr>
              <a:t>　　選挙運動用のホームページや候補者から届いた電子</a:t>
            </a:r>
            <a:r>
              <a:rPr lang="ja-JP" altLang="en-US" sz="2400" dirty="0">
                <a:latin typeface="FG角ｺﾞｼｯｸ体Ca-M" panose="020B0609000000000000" pitchFamily="49" charset="-128"/>
                <a:ea typeface="FG角ｺﾞｼｯｸ体Ca-M" panose="020B0609000000000000" pitchFamily="49" charset="-128"/>
              </a:rPr>
              <a:t>メール</a:t>
            </a:r>
            <a:r>
              <a:rPr lang="ja-JP" altLang="en-US" sz="2400" dirty="0" smtClean="0">
                <a:latin typeface="FG角ｺﾞｼｯｸ体Ca-M" panose="020B0609000000000000" pitchFamily="49" charset="-128"/>
                <a:ea typeface="FG角ｺﾞｼｯｸ体Ca-M" panose="020B0609000000000000" pitchFamily="49" charset="-128"/>
              </a:rPr>
              <a:t>などをプリントアウトして配る行為は文書図画の頒布（はんぷ）にあたり、禁止されています。</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文書図画による選挙運動には</a:t>
            </a:r>
            <a:r>
              <a:rPr lang="ja-JP" altLang="en-US" sz="2400" dirty="0">
                <a:latin typeface="FG角ｺﾞｼｯｸ体Ca-M" panose="020B0609000000000000" pitchFamily="49" charset="-128"/>
                <a:ea typeface="FG角ｺﾞｼｯｸ体Ca-M" panose="020B0609000000000000" pitchFamily="49" charset="-128"/>
              </a:rPr>
              <a:t>、</a:t>
            </a:r>
            <a:r>
              <a:rPr lang="ja-JP" altLang="en-US" sz="2400" dirty="0" smtClean="0">
                <a:latin typeface="FG角ｺﾞｼｯｸ体Ca-M" panose="020B0609000000000000" pitchFamily="49" charset="-128"/>
                <a:ea typeface="FG角ｺﾞｼｯｸ体Ca-M" panose="020B0609000000000000" pitchFamily="49" charset="-128"/>
              </a:rPr>
              <a:t>頒布（ハガキやビラ等）と掲示（ポスター・看板等）がありますが、法律で許可されたもの以外はすべて禁止されています。</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選挙の種類ごとに使用の可否や種類・規格・数量などについても特に細かく制限されています。</a:t>
            </a:r>
            <a:endParaRPr lang="en-US" altLang="ja-JP" sz="2400" dirty="0">
              <a:latin typeface="FG角ｺﾞｼｯｸ体Ca-M" panose="020B0609000000000000" pitchFamily="49" charset="-128"/>
              <a:ea typeface="FG角ｺﾞｼｯｸ体Ca-M" panose="020B0609000000000000" pitchFamily="49" charset="-128"/>
            </a:endParaRPr>
          </a:p>
        </p:txBody>
      </p:sp>
    </p:spTree>
    <p:extLst>
      <p:ext uri="{BB962C8B-B14F-4D97-AF65-F5344CB8AC3E}">
        <p14:creationId xmlns:p14="http://schemas.microsoft.com/office/powerpoint/2010/main" val="18296639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第２７問</a:t>
            </a:r>
            <a:endParaRPr kumimoji="1" lang="ja-JP" altLang="en-US" sz="3200" dirty="0"/>
          </a:p>
        </p:txBody>
      </p:sp>
      <p:sp>
        <p:nvSpPr>
          <p:cNvPr id="3" name="コンテンツ プレースホルダー 2"/>
          <p:cNvSpPr>
            <a:spLocks noGrp="1"/>
          </p:cNvSpPr>
          <p:nvPr>
            <p:ph idx="1"/>
          </p:nvPr>
        </p:nvSpPr>
        <p:spPr>
          <a:xfrm>
            <a:off x="822960" y="1100627"/>
            <a:ext cx="7520940" cy="3744000"/>
          </a:xfrm>
        </p:spPr>
        <p:txBody>
          <a:bodyPr anchor="ctr">
            <a:normAutofit/>
          </a:bodyPr>
          <a:lstStyle/>
          <a:p>
            <a:r>
              <a:rPr kumimoji="1" lang="ja-JP" altLang="en-US" sz="4000" dirty="0" smtClean="0"/>
              <a:t>　印刷するのがだめなら</a:t>
            </a:r>
            <a:r>
              <a:rPr lang="en-US" altLang="ja-JP" sz="4000" dirty="0" smtClean="0"/>
              <a:t>…</a:t>
            </a:r>
            <a:endParaRPr kumimoji="1" lang="en-US" altLang="ja-JP" sz="4000" dirty="0" smtClean="0"/>
          </a:p>
          <a:p>
            <a:r>
              <a:rPr lang="ja-JP" altLang="en-US" sz="4000" dirty="0"/>
              <a:t>　</a:t>
            </a:r>
            <a:r>
              <a:rPr lang="ja-JP" altLang="en-US" sz="4000" dirty="0" smtClean="0"/>
              <a:t>電子メールで友人に投票を呼び掛けよう！</a:t>
            </a:r>
            <a:endParaRPr kumimoji="1" lang="en-US" altLang="ja-JP" sz="4000" dirty="0" smtClean="0"/>
          </a:p>
        </p:txBody>
      </p:sp>
    </p:spTree>
    <p:extLst>
      <p:ext uri="{BB962C8B-B14F-4D97-AF65-F5344CB8AC3E}">
        <p14:creationId xmlns:p14="http://schemas.microsoft.com/office/powerpoint/2010/main" val="109407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a:t>正解</a:t>
            </a:r>
            <a:r>
              <a:rPr lang="ja-JP" altLang="en-US" sz="3600" dirty="0" smtClean="0"/>
              <a:t>は「</a:t>
            </a:r>
            <a:r>
              <a:rPr lang="en-US" altLang="ja-JP" sz="3600" dirty="0" smtClean="0">
                <a:solidFill>
                  <a:srgbClr val="FF0000"/>
                </a:solidFill>
              </a:rPr>
              <a:t>×</a:t>
            </a:r>
            <a:r>
              <a:rPr lang="ja-JP" altLang="en-US" sz="3600" dirty="0" smtClean="0"/>
              <a:t>」</a:t>
            </a:r>
            <a:endParaRPr kumimoji="1" lang="ja-JP" altLang="en-US" sz="3600" dirty="0"/>
          </a:p>
        </p:txBody>
      </p:sp>
      <p:sp>
        <p:nvSpPr>
          <p:cNvPr id="3" name="コンテンツ プレースホルダー 2"/>
          <p:cNvSpPr>
            <a:spLocks noGrp="1"/>
          </p:cNvSpPr>
          <p:nvPr>
            <p:ph idx="1"/>
          </p:nvPr>
        </p:nvSpPr>
        <p:spPr>
          <a:xfrm>
            <a:off x="612000" y="1100627"/>
            <a:ext cx="7920000" cy="3780000"/>
          </a:xfrm>
        </p:spPr>
        <p:txBody>
          <a:bodyPr anchor="ctr">
            <a:normAutofit/>
          </a:bodyPr>
          <a:lstStyle/>
          <a:p>
            <a:r>
              <a:rPr lang="ja-JP" altLang="en-US" sz="2400" dirty="0" smtClean="0">
                <a:latin typeface="FG角ｺﾞｼｯｸ体Ca-M" panose="020B0609000000000000" pitchFamily="49" charset="-128"/>
                <a:ea typeface="FG角ｺﾞｼｯｸ体Ca-M" panose="020B0609000000000000" pitchFamily="49" charset="-128"/>
              </a:rPr>
              <a:t>　　インターネットを利用した選挙運動のうち</a:t>
            </a:r>
            <a:r>
              <a:rPr lang="ja-JP" altLang="en-US" sz="2400" dirty="0" smtClean="0">
                <a:solidFill>
                  <a:srgbClr val="FF0000"/>
                </a:solidFill>
                <a:latin typeface="FG角ｺﾞｼｯｸ体Ca-M" panose="020B0609000000000000" pitchFamily="49" charset="-128"/>
                <a:ea typeface="FG角ｺﾞｼｯｸ体Ca-M" panose="020B0609000000000000" pitchFamily="49" charset="-128"/>
              </a:rPr>
              <a:t>「電子メール」については、候補者・政党等が自らの選挙運動のために使用する場合に限り認められています。</a:t>
            </a:r>
            <a:endParaRPr lang="en-US" altLang="ja-JP" sz="2400" dirty="0" smtClean="0">
              <a:solidFill>
                <a:srgbClr val="FF0000"/>
              </a:solidFill>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有権者は、ウェブサイト等（ホームページ、ブログ、</a:t>
            </a:r>
            <a:r>
              <a:rPr lang="en-US" altLang="ja-JP" sz="2400" dirty="0" err="1" smtClean="0">
                <a:latin typeface="FG角ｺﾞｼｯｸ体Ca-M" panose="020B0609000000000000" pitchFamily="49" charset="-128"/>
                <a:ea typeface="FG角ｺﾞｼｯｸ体Ca-M" panose="020B0609000000000000" pitchFamily="49" charset="-128"/>
              </a:rPr>
              <a:t>facebook</a:t>
            </a:r>
            <a:r>
              <a:rPr lang="ja-JP" altLang="en-US" sz="2400" dirty="0" smtClean="0">
                <a:latin typeface="FG角ｺﾞｼｯｸ体Ca-M" panose="020B0609000000000000" pitchFamily="49" charset="-128"/>
                <a:ea typeface="FG角ｺﾞｼｯｸ体Ca-M" panose="020B0609000000000000" pitchFamily="49" charset="-128"/>
              </a:rPr>
              <a:t>や</a:t>
            </a:r>
            <a:r>
              <a:rPr lang="en-US" altLang="ja-JP" sz="2400" dirty="0" smtClean="0">
                <a:latin typeface="FG角ｺﾞｼｯｸ体Ca-M" panose="020B0609000000000000" pitchFamily="49" charset="-128"/>
                <a:ea typeface="FG角ｺﾞｼｯｸ体Ca-M" panose="020B0609000000000000" pitchFamily="49" charset="-128"/>
              </a:rPr>
              <a:t>twitter</a:t>
            </a:r>
            <a:r>
              <a:rPr lang="ja-JP" altLang="en-US" sz="2400" dirty="0" smtClean="0">
                <a:latin typeface="FG角ｺﾞｼｯｸ体Ca-M" panose="020B0609000000000000" pitchFamily="49" charset="-128"/>
                <a:ea typeface="FG角ｺﾞｼｯｸ体Ca-M" panose="020B0609000000000000" pitchFamily="49" charset="-128"/>
              </a:rPr>
              <a:t>などのＳＮＳ、動画共有サービス等）を利用した選挙運動をすることができます。</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ＳＮＳにおけるユーザー間でやり取りするメッセージ機能はウェブサイト等に含まれるものと解されますが、個別具体の状況に即した判断が必要となります。</a:t>
            </a:r>
            <a:endParaRPr lang="en-US" altLang="ja-JP" sz="2400" dirty="0">
              <a:latin typeface="FG角ｺﾞｼｯｸ体Ca-M" panose="020B0609000000000000" pitchFamily="49" charset="-128"/>
              <a:ea typeface="FG角ｺﾞｼｯｸ体Ca-M" panose="020B0609000000000000" pitchFamily="49" charset="-128"/>
            </a:endParaRPr>
          </a:p>
        </p:txBody>
      </p:sp>
    </p:spTree>
    <p:extLst>
      <p:ext uri="{BB962C8B-B14F-4D97-AF65-F5344CB8AC3E}">
        <p14:creationId xmlns:p14="http://schemas.microsoft.com/office/powerpoint/2010/main" val="70031359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第２８問</a:t>
            </a:r>
            <a:endParaRPr kumimoji="1" lang="ja-JP" altLang="en-US" sz="3200" dirty="0"/>
          </a:p>
        </p:txBody>
      </p:sp>
      <p:sp>
        <p:nvSpPr>
          <p:cNvPr id="3" name="コンテンツ プレースホルダー 2"/>
          <p:cNvSpPr>
            <a:spLocks noGrp="1"/>
          </p:cNvSpPr>
          <p:nvPr>
            <p:ph idx="1"/>
          </p:nvPr>
        </p:nvSpPr>
        <p:spPr>
          <a:xfrm>
            <a:off x="822960" y="1100627"/>
            <a:ext cx="7520940" cy="3744000"/>
          </a:xfrm>
        </p:spPr>
        <p:txBody>
          <a:bodyPr anchor="ctr">
            <a:normAutofit/>
          </a:bodyPr>
          <a:lstStyle/>
          <a:p>
            <a:r>
              <a:rPr kumimoji="1" lang="ja-JP" altLang="en-US" sz="4000" dirty="0" smtClean="0"/>
              <a:t>　今度の</a:t>
            </a:r>
            <a:r>
              <a:rPr lang="ja-JP" altLang="en-US" sz="4000" dirty="0" smtClean="0"/>
              <a:t>市長選挙を題材に、</a:t>
            </a:r>
            <a:r>
              <a:rPr kumimoji="1" lang="ja-JP" altLang="en-US" sz="4000" dirty="0" smtClean="0"/>
              <a:t>学校で模擬投票をしたら、わたしが支持し</a:t>
            </a:r>
            <a:r>
              <a:rPr lang="ja-JP" altLang="en-US" sz="4000" dirty="0" smtClean="0"/>
              <a:t>ている候補が１位になったのでＳＮＳでみんなに報告</a:t>
            </a:r>
            <a:r>
              <a:rPr lang="ja-JP" altLang="en-US" sz="4000" dirty="0"/>
              <a:t>しよう</a:t>
            </a:r>
            <a:r>
              <a:rPr lang="ja-JP" altLang="en-US" sz="4000" dirty="0" smtClean="0"/>
              <a:t>。</a:t>
            </a:r>
            <a:endParaRPr kumimoji="1" lang="en-US" altLang="ja-JP" sz="4000" dirty="0" smtClean="0"/>
          </a:p>
        </p:txBody>
      </p:sp>
    </p:spTree>
    <p:extLst>
      <p:ext uri="{BB962C8B-B14F-4D97-AF65-F5344CB8AC3E}">
        <p14:creationId xmlns:p14="http://schemas.microsoft.com/office/powerpoint/2010/main" val="291083950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a:t>正解</a:t>
            </a:r>
            <a:r>
              <a:rPr lang="ja-JP" altLang="en-US" sz="3600" dirty="0" smtClean="0"/>
              <a:t>は「</a:t>
            </a:r>
            <a:r>
              <a:rPr lang="en-US" altLang="ja-JP" sz="3600" dirty="0" smtClean="0">
                <a:solidFill>
                  <a:srgbClr val="FF0000"/>
                </a:solidFill>
              </a:rPr>
              <a:t>×</a:t>
            </a:r>
            <a:r>
              <a:rPr lang="ja-JP" altLang="en-US" sz="3600" dirty="0" smtClean="0"/>
              <a:t>」</a:t>
            </a:r>
            <a:endParaRPr kumimoji="1" lang="ja-JP" altLang="en-US" sz="3600" dirty="0"/>
          </a:p>
        </p:txBody>
      </p:sp>
      <p:sp>
        <p:nvSpPr>
          <p:cNvPr id="3" name="コンテンツ プレースホルダー 2"/>
          <p:cNvSpPr>
            <a:spLocks noGrp="1"/>
          </p:cNvSpPr>
          <p:nvPr>
            <p:ph idx="1"/>
          </p:nvPr>
        </p:nvSpPr>
        <p:spPr>
          <a:xfrm>
            <a:off x="612000" y="1100627"/>
            <a:ext cx="7920000" cy="3780000"/>
          </a:xfrm>
        </p:spPr>
        <p:txBody>
          <a:bodyPr anchor="ctr">
            <a:normAutofit/>
          </a:bodyPr>
          <a:lstStyle/>
          <a:p>
            <a:r>
              <a:rPr lang="ja-JP" altLang="en-US" sz="2400" dirty="0" smtClean="0">
                <a:latin typeface="FG角ｺﾞｼｯｸ体Ca-M" panose="020B0609000000000000" pitchFamily="49" charset="-128"/>
                <a:ea typeface="FG角ｺﾞｼｯｸ体Ca-M" panose="020B0609000000000000" pitchFamily="49" charset="-128"/>
              </a:rPr>
              <a:t>　　</a:t>
            </a:r>
            <a:r>
              <a:rPr lang="ja-JP" altLang="en-US" sz="2400" dirty="0">
                <a:latin typeface="FG角ｺﾞｼｯｸ体Ca-M" panose="020B0609000000000000" pitchFamily="49" charset="-128"/>
                <a:ea typeface="FG角ｺﾞｼｯｸ体Ca-M" panose="020B0609000000000000" pitchFamily="49" charset="-128"/>
              </a:rPr>
              <a:t>いかなる</a:t>
            </a:r>
            <a:r>
              <a:rPr lang="ja-JP" altLang="en-US" sz="2400" dirty="0" smtClean="0">
                <a:latin typeface="FG角ｺﾞｼｯｸ体Ca-M" panose="020B0609000000000000" pitchFamily="49" charset="-128"/>
                <a:ea typeface="FG角ｺﾞｼｯｸ体Ca-M" panose="020B0609000000000000" pitchFamily="49" charset="-128"/>
              </a:rPr>
              <a:t>人も、ある選挙に関して公職に就くべき者を予想する人気投票の経過又は結果を公表することは禁止されています。（ただし、当選人の確定後は公表しても差し支えないと解されています。）</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選挙前に模擬投票の結果として「私の学校では○○候補の支持が１番！」などと不特定多数が閲覧できるホームページなどで公表する行為はこれに該当し、公職選挙法違反となるおそれがあります。</a:t>
            </a:r>
            <a:endParaRPr lang="en-US" altLang="ja-JP" sz="2400" dirty="0">
              <a:latin typeface="FG角ｺﾞｼｯｸ体Ca-M" panose="020B0609000000000000" pitchFamily="49" charset="-128"/>
              <a:ea typeface="FG角ｺﾞｼｯｸ体Ca-M" panose="020B0609000000000000" pitchFamily="49" charset="-128"/>
            </a:endParaRPr>
          </a:p>
        </p:txBody>
      </p:sp>
    </p:spTree>
    <p:extLst>
      <p:ext uri="{BB962C8B-B14F-4D97-AF65-F5344CB8AC3E}">
        <p14:creationId xmlns:p14="http://schemas.microsoft.com/office/powerpoint/2010/main" val="26329989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第２９問</a:t>
            </a:r>
            <a:endParaRPr kumimoji="1" lang="ja-JP" altLang="en-US" sz="3200" dirty="0"/>
          </a:p>
        </p:txBody>
      </p:sp>
      <p:sp>
        <p:nvSpPr>
          <p:cNvPr id="3" name="コンテンツ プレースホルダー 2"/>
          <p:cNvSpPr>
            <a:spLocks noGrp="1"/>
          </p:cNvSpPr>
          <p:nvPr>
            <p:ph idx="1"/>
          </p:nvPr>
        </p:nvSpPr>
        <p:spPr>
          <a:xfrm>
            <a:off x="822960" y="1100627"/>
            <a:ext cx="7520940" cy="3744000"/>
          </a:xfrm>
        </p:spPr>
        <p:txBody>
          <a:bodyPr anchor="ctr">
            <a:normAutofit/>
          </a:bodyPr>
          <a:lstStyle/>
          <a:p>
            <a:r>
              <a:rPr kumimoji="1" lang="ja-JP" altLang="en-US" sz="4000" dirty="0" smtClean="0"/>
              <a:t>　「○○候補に投票してくれるなら、宿題代わりにやってあげる。」と有権者の友人</a:t>
            </a:r>
            <a:r>
              <a:rPr lang="ja-JP" altLang="en-US" sz="4000" dirty="0" smtClean="0"/>
              <a:t>に言われた</a:t>
            </a:r>
            <a:r>
              <a:rPr kumimoji="1" lang="ja-JP" altLang="en-US" sz="4000" dirty="0" smtClean="0"/>
              <a:t>。</a:t>
            </a:r>
            <a:endParaRPr kumimoji="1" lang="en-US" altLang="ja-JP" sz="4000" dirty="0" smtClean="0"/>
          </a:p>
          <a:p>
            <a:r>
              <a:rPr lang="ja-JP" altLang="en-US" sz="4000" dirty="0"/>
              <a:t>　</a:t>
            </a:r>
            <a:r>
              <a:rPr lang="ja-JP" altLang="en-US" sz="4000" dirty="0" smtClean="0"/>
              <a:t>選挙権あってラッキー！</a:t>
            </a:r>
            <a:endParaRPr kumimoji="1" lang="en-US" altLang="ja-JP" sz="4000" dirty="0" smtClean="0"/>
          </a:p>
        </p:txBody>
      </p:sp>
    </p:spTree>
    <p:extLst>
      <p:ext uri="{BB962C8B-B14F-4D97-AF65-F5344CB8AC3E}">
        <p14:creationId xmlns:p14="http://schemas.microsoft.com/office/powerpoint/2010/main" val="5488547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a:t>正解</a:t>
            </a:r>
            <a:r>
              <a:rPr lang="ja-JP" altLang="en-US" sz="3600" dirty="0" smtClean="0"/>
              <a:t>は「</a:t>
            </a:r>
            <a:r>
              <a:rPr lang="en-US" altLang="ja-JP" sz="3600" dirty="0" smtClean="0">
                <a:solidFill>
                  <a:srgbClr val="FF0000"/>
                </a:solidFill>
              </a:rPr>
              <a:t>×</a:t>
            </a:r>
            <a:r>
              <a:rPr lang="ja-JP" altLang="en-US" sz="3600" dirty="0" smtClean="0"/>
              <a:t>」</a:t>
            </a:r>
            <a:endParaRPr kumimoji="1" lang="ja-JP" altLang="en-US" sz="3600" dirty="0"/>
          </a:p>
        </p:txBody>
      </p:sp>
      <p:sp>
        <p:nvSpPr>
          <p:cNvPr id="3" name="コンテンツ プレースホルダー 2"/>
          <p:cNvSpPr>
            <a:spLocks noGrp="1"/>
          </p:cNvSpPr>
          <p:nvPr>
            <p:ph idx="1"/>
          </p:nvPr>
        </p:nvSpPr>
        <p:spPr>
          <a:xfrm>
            <a:off x="612000" y="1100627"/>
            <a:ext cx="7920000" cy="3960000"/>
          </a:xfrm>
        </p:spPr>
        <p:txBody>
          <a:bodyPr anchor="ctr">
            <a:normAutofit lnSpcReduction="10000"/>
          </a:bodyPr>
          <a:lstStyle/>
          <a:p>
            <a:r>
              <a:rPr lang="ja-JP" altLang="en-US" sz="2400" dirty="0" smtClean="0">
                <a:latin typeface="FG角ｺﾞｼｯｸ体Ca-M" panose="020B0609000000000000" pitchFamily="49" charset="-128"/>
                <a:ea typeface="FG角ｺﾞｼｯｸ体Ca-M" panose="020B0609000000000000" pitchFamily="49" charset="-128"/>
              </a:rPr>
              <a:t>　　選挙運動期間中であるないにかかわらず、特定の選挙に関して特定の候補者を当選させる目的で利益供与（金銭や飲食物、労務などの無償提供等）を申し出ることは「買収罪」に問われるおそれがあります。</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問題の「宿題を代わりにやる」という行為は、労務の無償提供にあたるおそれがあります。</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a:t>
            </a:r>
            <a:r>
              <a:rPr lang="ja-JP" altLang="en-US" sz="2400" dirty="0">
                <a:latin typeface="FG角ｺﾞｼｯｸ体Ca-M" panose="020B0609000000000000" pitchFamily="49" charset="-128"/>
                <a:ea typeface="FG角ｺﾞｼｯｸ体Ca-M" panose="020B0609000000000000" pitchFamily="49" charset="-128"/>
              </a:rPr>
              <a:t>買収</a:t>
            </a:r>
            <a:r>
              <a:rPr lang="ja-JP" altLang="en-US" sz="2400" dirty="0" smtClean="0">
                <a:latin typeface="FG角ｺﾞｼｯｸ体Ca-M" panose="020B0609000000000000" pitchFamily="49" charset="-128"/>
                <a:ea typeface="FG角ｺﾞｼｯｸ体Ca-M" panose="020B0609000000000000" pitchFamily="49" charset="-128"/>
              </a:rPr>
              <a:t>罪では申込みや約束をしただけでも処罰の対象となり、買収した人も買収された人も罰せられます。</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また、選挙運動期間外に投票を依頼するような選挙運動を行うことは事前運動として禁止されています。</a:t>
            </a:r>
            <a:endParaRPr lang="en-US" altLang="ja-JP" sz="2400" dirty="0">
              <a:latin typeface="FG角ｺﾞｼｯｸ体Ca-M" panose="020B0609000000000000" pitchFamily="49" charset="-128"/>
              <a:ea typeface="FG角ｺﾞｼｯｸ体Ca-M" panose="020B0609000000000000" pitchFamily="49" charset="-128"/>
            </a:endParaRPr>
          </a:p>
        </p:txBody>
      </p:sp>
    </p:spTree>
    <p:extLst>
      <p:ext uri="{BB962C8B-B14F-4D97-AF65-F5344CB8AC3E}">
        <p14:creationId xmlns:p14="http://schemas.microsoft.com/office/powerpoint/2010/main" val="36915782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第３０問</a:t>
            </a:r>
            <a:r>
              <a:rPr kumimoji="1" lang="ja-JP" altLang="en-US" dirty="0" smtClean="0">
                <a:solidFill>
                  <a:srgbClr val="FF0000"/>
                </a:solidFill>
              </a:rPr>
              <a:t>（ラスト！）</a:t>
            </a:r>
            <a:endParaRPr kumimoji="1" lang="ja-JP" altLang="en-US" dirty="0">
              <a:solidFill>
                <a:srgbClr val="FF0000"/>
              </a:solidFill>
            </a:endParaRPr>
          </a:p>
        </p:txBody>
      </p:sp>
      <p:sp>
        <p:nvSpPr>
          <p:cNvPr id="3" name="コンテンツ プレースホルダー 2"/>
          <p:cNvSpPr>
            <a:spLocks noGrp="1"/>
          </p:cNvSpPr>
          <p:nvPr>
            <p:ph idx="1"/>
          </p:nvPr>
        </p:nvSpPr>
        <p:spPr>
          <a:xfrm>
            <a:off x="822960" y="1100627"/>
            <a:ext cx="7520940" cy="3744000"/>
          </a:xfrm>
        </p:spPr>
        <p:txBody>
          <a:bodyPr anchor="ctr">
            <a:normAutofit/>
          </a:bodyPr>
          <a:lstStyle/>
          <a:p>
            <a:r>
              <a:rPr kumimoji="1" lang="ja-JP" altLang="en-US" sz="4000" dirty="0" smtClean="0"/>
              <a:t>　政治とか選挙ってなんか難しそうだし少し面倒くさかったけど、知れば知るほどおもしろいかも。</a:t>
            </a:r>
            <a:endParaRPr kumimoji="1" lang="en-US" altLang="ja-JP" sz="4000" dirty="0" smtClean="0"/>
          </a:p>
        </p:txBody>
      </p:sp>
    </p:spTree>
    <p:extLst>
      <p:ext uri="{BB962C8B-B14F-4D97-AF65-F5344CB8AC3E}">
        <p14:creationId xmlns:p14="http://schemas.microsoft.com/office/powerpoint/2010/main" val="24317760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574664"/>
            <a:ext cx="3821048" cy="548640"/>
          </a:xfrm>
        </p:spPr>
        <p:txBody>
          <a:bodyPr anchor="ctr"/>
          <a:lstStyle/>
          <a:p>
            <a:r>
              <a:rPr lang="ja-JP" altLang="en-US" sz="6000" dirty="0"/>
              <a:t>正解</a:t>
            </a:r>
            <a:r>
              <a:rPr lang="ja-JP" altLang="en-US" sz="6000" dirty="0" smtClean="0"/>
              <a:t>は</a:t>
            </a:r>
            <a:endParaRPr kumimoji="1" lang="ja-JP" altLang="en-US" sz="19900" dirty="0"/>
          </a:p>
        </p:txBody>
      </p:sp>
      <p:sp>
        <p:nvSpPr>
          <p:cNvPr id="3" name="コンテンツ プレースホルダー 2"/>
          <p:cNvSpPr>
            <a:spLocks noGrp="1"/>
          </p:cNvSpPr>
          <p:nvPr>
            <p:ph idx="1"/>
          </p:nvPr>
        </p:nvSpPr>
        <p:spPr>
          <a:xfrm>
            <a:off x="612000" y="1100627"/>
            <a:ext cx="7920000" cy="3780000"/>
          </a:xfrm>
        </p:spPr>
        <p:txBody>
          <a:bodyPr anchor="ctr">
            <a:normAutofit/>
          </a:bodyPr>
          <a:lstStyle/>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a:t>
            </a:r>
            <a:endParaRPr lang="en-US" altLang="ja-JP" sz="2400" dirty="0">
              <a:latin typeface="FG角ｺﾞｼｯｸ体Ca-M" panose="020B0609000000000000" pitchFamily="49" charset="-128"/>
              <a:ea typeface="FG角ｺﾞｼｯｸ体Ca-M" panose="020B0609000000000000" pitchFamily="49" charset="-128"/>
            </a:endParaRPr>
          </a:p>
        </p:txBody>
      </p:sp>
      <p:sp>
        <p:nvSpPr>
          <p:cNvPr id="4" name="タイトル 1"/>
          <p:cNvSpPr txBox="1">
            <a:spLocks/>
          </p:cNvSpPr>
          <p:nvPr/>
        </p:nvSpPr>
        <p:spPr>
          <a:xfrm>
            <a:off x="2911192" y="576104"/>
            <a:ext cx="3821048"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2800" kern="1200" cap="all" baseline="0">
                <a:solidFill>
                  <a:schemeClr val="tx1"/>
                </a:solidFill>
                <a:latin typeface="+mj-lt"/>
                <a:ea typeface="+mj-ea"/>
                <a:cs typeface="+mj-cs"/>
              </a:defRPr>
            </a:lvl1pPr>
          </a:lstStyle>
          <a:p>
            <a:r>
              <a:rPr lang="ja-JP" altLang="en-US" sz="8800" dirty="0" smtClean="0"/>
              <a:t>「</a:t>
            </a:r>
            <a:r>
              <a:rPr lang="ja-JP" altLang="en-US" sz="8800" dirty="0" smtClean="0">
                <a:solidFill>
                  <a:srgbClr val="0000CC"/>
                </a:solidFill>
              </a:rPr>
              <a:t>○</a:t>
            </a:r>
            <a:r>
              <a:rPr lang="ja-JP" altLang="en-US" sz="8800" dirty="0" smtClean="0"/>
              <a:t>」</a:t>
            </a:r>
            <a:endParaRPr lang="ja-JP" altLang="en-US" sz="8800" dirty="0"/>
          </a:p>
        </p:txBody>
      </p:sp>
      <p:sp>
        <p:nvSpPr>
          <p:cNvPr id="5" name="コンテンツ プレースホルダー 2"/>
          <p:cNvSpPr txBox="1">
            <a:spLocks/>
          </p:cNvSpPr>
          <p:nvPr/>
        </p:nvSpPr>
        <p:spPr>
          <a:xfrm>
            <a:off x="612000" y="1101600"/>
            <a:ext cx="7920000" cy="3780000"/>
          </a:xfrm>
          <a:prstGeom prst="rect">
            <a:avLst/>
          </a:prstGeom>
        </p:spPr>
        <p:txBody>
          <a:bodyPr vert="horz" lIns="91440" tIns="45720" rIns="91440" bIns="45720" rtlCol="0" anchor="ctr">
            <a:normAutofit/>
          </a:bodyPr>
          <a:lstStyle>
            <a:lvl1pPr marL="342900" indent="-342900" algn="l" defTabSz="914400" rtl="0" eaLnBrk="1" latinLnBrk="0" hangingPunct="1">
              <a:spcBef>
                <a:spcPts val="800"/>
              </a:spcBef>
              <a:buFont typeface="Arial" pitchFamily="34" charset="0"/>
              <a:buNone/>
              <a:defRPr kumimoji="1"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9pPr>
          </a:lstStyle>
          <a:p>
            <a:r>
              <a:rPr lang="ja-JP" altLang="en-US" sz="2400" dirty="0" smtClean="0">
                <a:latin typeface="FG角ｺﾞｼｯｸ体Ca-M" panose="020B0609000000000000" pitchFamily="49" charset="-128"/>
                <a:ea typeface="FG角ｺﾞｼｯｸ体Ca-M" panose="020B0609000000000000" pitchFamily="49" charset="-128"/>
              </a:rPr>
              <a:t>　　政治が自分たちの生活とどう関係しているのか、選挙にどのような意味があるのかを知ることで、政治や選挙がより身近な親しみやすいものに感じられることと思います。</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学校の授業で学んだり、家族や親しい友人と選挙について話すなど、日ごろから政治に関わっていくことが「おもしろくなる」ことにつながります。</a:t>
            </a:r>
            <a:endParaRPr lang="en-US" altLang="ja-JP" sz="2400" dirty="0">
              <a:latin typeface="FG角ｺﾞｼｯｸ体Ca-M" panose="020B0609000000000000" pitchFamily="49" charset="-128"/>
              <a:ea typeface="FG角ｺﾞｼｯｸ体Ca-M" panose="020B0609000000000000" pitchFamily="49" charset="-128"/>
            </a:endParaRPr>
          </a:p>
        </p:txBody>
      </p:sp>
    </p:spTree>
    <p:extLst>
      <p:ext uri="{BB962C8B-B14F-4D97-AF65-F5344CB8AC3E}">
        <p14:creationId xmlns:p14="http://schemas.microsoft.com/office/powerpoint/2010/main" val="176342543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第３問</a:t>
            </a:r>
            <a:endParaRPr kumimoji="1" lang="ja-JP" altLang="en-US" sz="3200" dirty="0"/>
          </a:p>
        </p:txBody>
      </p:sp>
      <p:sp>
        <p:nvSpPr>
          <p:cNvPr id="3" name="コンテンツ プレースホルダー 2"/>
          <p:cNvSpPr>
            <a:spLocks noGrp="1"/>
          </p:cNvSpPr>
          <p:nvPr>
            <p:ph idx="1"/>
          </p:nvPr>
        </p:nvSpPr>
        <p:spPr>
          <a:xfrm>
            <a:off x="822960" y="1100627"/>
            <a:ext cx="7520940" cy="3744000"/>
          </a:xfrm>
        </p:spPr>
        <p:txBody>
          <a:bodyPr anchor="ctr">
            <a:normAutofit/>
          </a:bodyPr>
          <a:lstStyle/>
          <a:p>
            <a:r>
              <a:rPr kumimoji="1" lang="ja-JP" altLang="en-US" sz="4000" dirty="0" smtClean="0"/>
              <a:t>　選挙の投票率が２０％を下回ってしまった。</a:t>
            </a:r>
            <a:endParaRPr kumimoji="1" lang="en-US" altLang="ja-JP" sz="4000" dirty="0" smtClean="0"/>
          </a:p>
          <a:p>
            <a:r>
              <a:rPr kumimoji="1" lang="ja-JP" altLang="en-US" sz="4000" dirty="0" smtClean="0"/>
              <a:t>　これでは有権者の意思が反映されていないので、選挙はやり直し</a:t>
            </a:r>
            <a:r>
              <a:rPr lang="ja-JP" altLang="en-US" sz="4000" dirty="0"/>
              <a:t>だ</a:t>
            </a:r>
            <a:r>
              <a:rPr kumimoji="1" lang="ja-JP" altLang="en-US" sz="4000" dirty="0" smtClean="0"/>
              <a:t>。</a:t>
            </a:r>
            <a:endParaRPr kumimoji="1" lang="ja-JP" altLang="en-US" sz="4000" dirty="0"/>
          </a:p>
        </p:txBody>
      </p:sp>
    </p:spTree>
    <p:extLst>
      <p:ext uri="{BB962C8B-B14F-4D97-AF65-F5344CB8AC3E}">
        <p14:creationId xmlns:p14="http://schemas.microsoft.com/office/powerpoint/2010/main" val="1313937537"/>
      </p:ext>
    </p:extLst>
  </p:cSld>
  <p:clrMapOvr>
    <a:masterClrMapping/>
  </p:clrMapOvr>
  <p:transition spd="slow">
    <p:pull/>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800" dirty="0" smtClean="0"/>
              <a:t>まとめ</a:t>
            </a:r>
            <a:endParaRPr kumimoji="1" lang="ja-JP" altLang="en-US" sz="4800" dirty="0"/>
          </a:p>
        </p:txBody>
      </p:sp>
      <p:sp>
        <p:nvSpPr>
          <p:cNvPr id="3" name="テキスト プレースホルダー 2"/>
          <p:cNvSpPr>
            <a:spLocks noGrp="1"/>
          </p:cNvSpPr>
          <p:nvPr>
            <p:ph type="body" idx="1"/>
          </p:nvPr>
        </p:nvSpPr>
        <p:spPr/>
        <p:txBody>
          <a:bodyPr>
            <a:noAutofit/>
          </a:bodyPr>
          <a:lstStyle/>
          <a:p>
            <a:r>
              <a:rPr kumimoji="1" lang="ja-JP" altLang="en-US" sz="1600" dirty="0" smtClean="0"/>
              <a:t>大事なポイントをおさらいしよう</a:t>
            </a:r>
            <a:endParaRPr kumimoji="1" lang="ja-JP" altLang="en-US" sz="1600" dirty="0"/>
          </a:p>
        </p:txBody>
      </p:sp>
      <p:pic>
        <p:nvPicPr>
          <p:cNvPr id="7" name="図 6"/>
          <p:cNvPicPr>
            <a:picLocks noChangeAspect="1"/>
          </p:cNvPicPr>
          <p:nvPr/>
        </p:nvPicPr>
        <p:blipFill rotWithShape="1">
          <a:blip r:embed="rId3">
            <a:extLst>
              <a:ext uri="{BEBA8EAE-BF5A-486C-A8C5-ECC9F3942E4B}">
                <a14:imgProps xmlns:a14="http://schemas.microsoft.com/office/drawing/2010/main">
                  <a14:imgLayer r:embed="rId4">
                    <a14:imgEffect>
                      <a14:backgroundRemoval t="554" b="95127" l="5941" r="97153">
                        <a14:foregroundMark x1="29703" y1="24695" x2="29703" y2="24695"/>
                        <a14:foregroundMark x1="38243" y1="32558" x2="38243" y2="32558"/>
                        <a14:foregroundMark x1="64109" y1="32780" x2="64109" y2="32780"/>
                        <a14:foregroundMark x1="72649" y1="25581" x2="72649" y2="25581"/>
                        <a14:foregroundMark x1="58663" y1="44408" x2="58663" y2="44408"/>
                        <a14:foregroundMark x1="43317" y1="43854" x2="43317" y2="43854"/>
                        <a14:foregroundMark x1="50495" y1="57697" x2="50495" y2="57697"/>
                        <a14:backgroundMark x1="51485" y1="54928" x2="51485" y2="54928"/>
                        <a14:backgroundMark x1="53589" y1="77298" x2="53589" y2="77298"/>
                      </a14:backgroundRemoval>
                    </a14:imgEffect>
                  </a14:imgLayer>
                </a14:imgProps>
              </a:ext>
              <a:ext uri="{28A0092B-C50C-407E-A947-70E740481C1C}">
                <a14:useLocalDpi xmlns:a14="http://schemas.microsoft.com/office/drawing/2010/main" val="0"/>
              </a:ext>
            </a:extLst>
          </a:blip>
          <a:srcRect r="8760" b="21263"/>
          <a:stretch/>
        </p:blipFill>
        <p:spPr>
          <a:xfrm>
            <a:off x="4211960" y="2123367"/>
            <a:ext cx="4937658" cy="4762017"/>
          </a:xfrm>
          <a:prstGeom prst="rect">
            <a:avLst/>
          </a:prstGeom>
        </p:spPr>
      </p:pic>
    </p:spTree>
    <p:extLst>
      <p:ext uri="{BB962C8B-B14F-4D97-AF65-F5344CB8AC3E}">
        <p14:creationId xmlns:p14="http://schemas.microsoft.com/office/powerpoint/2010/main" val="77091404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1530" y="365760"/>
            <a:ext cx="7520940" cy="548640"/>
          </a:xfrm>
        </p:spPr>
        <p:txBody>
          <a:bodyPr/>
          <a:lstStyle/>
          <a:p>
            <a:r>
              <a:rPr lang="ja-JP" altLang="en-US" sz="2400" b="1" dirty="0">
                <a:latin typeface="FG角ｺﾞｼｯｸ体Ca-M" panose="020B0609000000000000" pitchFamily="49" charset="-128"/>
                <a:ea typeface="FG角ｺﾞｼｯｸ体Ca-M" panose="020B0609000000000000" pitchFamily="49" charset="-128"/>
              </a:rPr>
              <a:t>ポイント</a:t>
            </a:r>
            <a:r>
              <a:rPr kumimoji="1" lang="ja-JP" altLang="en-US" sz="2400" b="1" dirty="0" smtClean="0">
                <a:latin typeface="FG角ｺﾞｼｯｸ体Ca-M" panose="020B0609000000000000" pitchFamily="49" charset="-128"/>
                <a:ea typeface="FG角ｺﾞｼｯｸ体Ca-M" panose="020B0609000000000000" pitchFamily="49" charset="-128"/>
              </a:rPr>
              <a:t>１</a:t>
            </a:r>
            <a:r>
              <a:rPr kumimoji="1" lang="ja-JP" altLang="en-US" b="1" dirty="0" smtClean="0">
                <a:latin typeface="FG角ｺﾞｼｯｸ体Ca-M" panose="020B0609000000000000" pitchFamily="49" charset="-128"/>
                <a:ea typeface="FG角ｺﾞｼｯｸ体Ca-M" panose="020B0609000000000000" pitchFamily="49" charset="-128"/>
              </a:rPr>
              <a:t>　「選挙権」は大切な権利</a:t>
            </a:r>
            <a:endParaRPr kumimoji="1" lang="ja-JP" altLang="en-US" b="1" dirty="0">
              <a:latin typeface="FG角ｺﾞｼｯｸ体Ca-M" panose="020B0609000000000000" pitchFamily="49" charset="-128"/>
              <a:ea typeface="FG角ｺﾞｼｯｸ体Ca-M" panose="020B0609000000000000" pitchFamily="49" charset="-128"/>
            </a:endParaRPr>
          </a:p>
        </p:txBody>
      </p:sp>
      <p:sp>
        <p:nvSpPr>
          <p:cNvPr id="3" name="コンテンツ プレースホルダー 2"/>
          <p:cNvSpPr>
            <a:spLocks noGrp="1"/>
          </p:cNvSpPr>
          <p:nvPr>
            <p:ph idx="1"/>
          </p:nvPr>
        </p:nvSpPr>
        <p:spPr>
          <a:xfrm>
            <a:off x="612000" y="1100627"/>
            <a:ext cx="7920000" cy="3960000"/>
          </a:xfrm>
        </p:spPr>
        <p:txBody>
          <a:bodyPr anchor="ctr">
            <a:normAutofit/>
          </a:bodyPr>
          <a:lstStyle/>
          <a:p>
            <a:r>
              <a:rPr kumimoji="1" lang="ja-JP" altLang="en-US" sz="2400" dirty="0" smtClean="0">
                <a:latin typeface="FG角ｺﾞｼｯｸ体Ca-M" panose="020B0609000000000000" pitchFamily="49" charset="-128"/>
                <a:ea typeface="FG角ｺﾞｼｯｸ体Ca-M" panose="020B0609000000000000" pitchFamily="49" charset="-128"/>
              </a:rPr>
              <a:t>　　選挙権とは、わたしたちに代わって政治を行う代表者を</a:t>
            </a:r>
            <a:r>
              <a:rPr kumimoji="1" lang="ja-JP" altLang="en-US" sz="2400" dirty="0" smtClean="0">
                <a:solidFill>
                  <a:srgbClr val="FF0000"/>
                </a:solidFill>
                <a:latin typeface="FG角ｺﾞｼｯｸ体Ca-M" panose="020B0609000000000000" pitchFamily="49" charset="-128"/>
                <a:ea typeface="FG角ｺﾞｼｯｸ体Ca-M" panose="020B0609000000000000" pitchFamily="49" charset="-128"/>
              </a:rPr>
              <a:t>「選ぶことができる権利」</a:t>
            </a:r>
            <a:r>
              <a:rPr kumimoji="1" lang="ja-JP" altLang="en-US" sz="2400" dirty="0" smtClean="0">
                <a:latin typeface="FG角ｺﾞｼｯｸ体Ca-M" panose="020B0609000000000000" pitchFamily="49" charset="-128"/>
                <a:ea typeface="FG角ｺﾞｼｯｸ体Ca-M" panose="020B0609000000000000" pitchFamily="49" charset="-128"/>
              </a:rPr>
              <a:t>です。</a:t>
            </a:r>
            <a:endParaRPr kumimoji="1"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若い世代の声を政治に届けましょう。</a:t>
            </a:r>
            <a:endParaRPr kumimoji="1"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選挙権を実際に行使（投票）するためには、「選挙人名簿」に登録されることが必要です。選挙人名簿は住民票の登録情報をもとに作成するので、進学や就職などにより引っ越しをする場合は忘れずに住民票を移しましょう。</a:t>
            </a:r>
            <a:endParaRPr kumimoji="1" lang="ja-JP" altLang="en-US" sz="2400" dirty="0">
              <a:latin typeface="FG角ｺﾞｼｯｸ体Ca-M" panose="020B0609000000000000" pitchFamily="49" charset="-128"/>
              <a:ea typeface="FG角ｺﾞｼｯｸ体Ca-M" panose="020B0609000000000000" pitchFamily="49" charset="-128"/>
            </a:endParaRPr>
          </a:p>
        </p:txBody>
      </p:sp>
      <p:pic>
        <p:nvPicPr>
          <p:cNvPr id="9" name="図 8" descr="投票箱のイラスト（選挙）"/>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4437112"/>
            <a:ext cx="1551014" cy="2300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1980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右矢印 16"/>
          <p:cNvSpPr/>
          <p:nvPr/>
        </p:nvSpPr>
        <p:spPr>
          <a:xfrm rot="5400000">
            <a:off x="1314000" y="3240000"/>
            <a:ext cx="360000" cy="324000"/>
          </a:xfrm>
          <a:prstGeom prst="rightArrow">
            <a:avLst>
              <a:gd name="adj1" fmla="val 49909"/>
              <a:gd name="adj2" fmla="val 57815"/>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右矢印 15"/>
          <p:cNvSpPr/>
          <p:nvPr/>
        </p:nvSpPr>
        <p:spPr>
          <a:xfrm rot="5400000">
            <a:off x="1314000" y="1980000"/>
            <a:ext cx="360000" cy="324000"/>
          </a:xfrm>
          <a:prstGeom prst="rightArrow">
            <a:avLst>
              <a:gd name="adj1" fmla="val 49909"/>
              <a:gd name="adj2" fmla="val 57815"/>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a:xfrm>
            <a:off x="811530" y="365760"/>
            <a:ext cx="7520940" cy="548640"/>
          </a:xfrm>
        </p:spPr>
        <p:txBody>
          <a:bodyPr/>
          <a:lstStyle/>
          <a:p>
            <a:r>
              <a:rPr kumimoji="1" lang="ja-JP" altLang="en-US" sz="2400" b="1" dirty="0" smtClean="0">
                <a:latin typeface="FG角ｺﾞｼｯｸ体Ca-M" panose="020B0609000000000000" pitchFamily="49" charset="-128"/>
                <a:ea typeface="FG角ｺﾞｼｯｸ体Ca-M" panose="020B0609000000000000" pitchFamily="49" charset="-128"/>
              </a:rPr>
              <a:t>ポイント２</a:t>
            </a:r>
            <a:r>
              <a:rPr kumimoji="1" lang="ja-JP" altLang="en-US" b="1" dirty="0" smtClean="0">
                <a:latin typeface="FG角ｺﾞｼｯｸ体Ca-M" panose="020B0609000000000000" pitchFamily="49" charset="-128"/>
                <a:ea typeface="FG角ｺﾞｼｯｸ体Ca-M" panose="020B0609000000000000" pitchFamily="49" charset="-128"/>
              </a:rPr>
              <a:t>　　投票方法にもいろいろある</a:t>
            </a:r>
            <a:endParaRPr kumimoji="1" lang="ja-JP" altLang="en-US" b="1" dirty="0">
              <a:latin typeface="FG角ｺﾞｼｯｸ体Ca-M" panose="020B0609000000000000" pitchFamily="49" charset="-128"/>
              <a:ea typeface="FG角ｺﾞｼｯｸ体Ca-M" panose="020B0609000000000000" pitchFamily="49" charset="-128"/>
            </a:endParaRPr>
          </a:p>
        </p:txBody>
      </p:sp>
      <p:sp>
        <p:nvSpPr>
          <p:cNvPr id="4" name="角丸四角形 3"/>
          <p:cNvSpPr/>
          <p:nvPr/>
        </p:nvSpPr>
        <p:spPr>
          <a:xfrm>
            <a:off x="540000" y="1080032"/>
            <a:ext cx="1872000" cy="936104"/>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FGP角ｺﾞｼｯｸ体Ca-M" panose="020B0600000000000000" pitchFamily="50" charset="-128"/>
                <a:ea typeface="FGP角ｺﾞｼｯｸ体Ca-M" panose="020B0600000000000000" pitchFamily="50" charset="-128"/>
              </a:rPr>
              <a:t>投票日当日の</a:t>
            </a:r>
            <a:endParaRPr kumimoji="1" lang="en-US" altLang="ja-JP" dirty="0" smtClean="0">
              <a:solidFill>
                <a:schemeClr val="tx1"/>
              </a:solidFill>
              <a:latin typeface="FGP角ｺﾞｼｯｸ体Ca-M" panose="020B0600000000000000" pitchFamily="50" charset="-128"/>
              <a:ea typeface="FGP角ｺﾞｼｯｸ体Ca-M" panose="020B0600000000000000" pitchFamily="50" charset="-128"/>
            </a:endParaRPr>
          </a:p>
          <a:p>
            <a:pPr algn="ctr"/>
            <a:r>
              <a:rPr kumimoji="1" lang="ja-JP" altLang="en-US" dirty="0" smtClean="0">
                <a:solidFill>
                  <a:schemeClr val="tx1"/>
                </a:solidFill>
                <a:latin typeface="FGP角ｺﾞｼｯｸ体Ca-M" panose="020B0600000000000000" pitchFamily="50" charset="-128"/>
                <a:ea typeface="FGP角ｺﾞｼｯｸ体Ca-M" panose="020B0600000000000000" pitchFamily="50" charset="-128"/>
              </a:rPr>
              <a:t>予定はばっちり</a:t>
            </a:r>
            <a:endParaRPr kumimoji="1" lang="en-US" altLang="ja-JP" dirty="0" smtClean="0">
              <a:solidFill>
                <a:schemeClr val="tx1"/>
              </a:solidFill>
              <a:latin typeface="FGP角ｺﾞｼｯｸ体Ca-M" panose="020B0600000000000000" pitchFamily="50" charset="-128"/>
              <a:ea typeface="FGP角ｺﾞｼｯｸ体Ca-M" panose="020B0600000000000000" pitchFamily="50" charset="-128"/>
            </a:endParaRPr>
          </a:p>
          <a:p>
            <a:pPr algn="ctr"/>
            <a:r>
              <a:rPr lang="ja-JP" altLang="en-US" dirty="0">
                <a:solidFill>
                  <a:schemeClr val="tx1"/>
                </a:solidFill>
                <a:latin typeface="FGP角ｺﾞｼｯｸ体Ca-M" panose="020B0600000000000000" pitchFamily="50" charset="-128"/>
                <a:ea typeface="FGP角ｺﾞｼｯｸ体Ca-M" panose="020B0600000000000000" pitchFamily="50" charset="-128"/>
              </a:rPr>
              <a:t>空けて</a:t>
            </a:r>
            <a:r>
              <a:rPr lang="ja-JP" altLang="en-US" dirty="0" smtClean="0">
                <a:solidFill>
                  <a:schemeClr val="tx1"/>
                </a:solidFill>
                <a:latin typeface="FGP角ｺﾞｼｯｸ体Ca-M" panose="020B0600000000000000" pitchFamily="50" charset="-128"/>
                <a:ea typeface="FGP角ｺﾞｼｯｸ体Ca-M" panose="020B0600000000000000" pitchFamily="50" charset="-128"/>
              </a:rPr>
              <a:t>ある</a:t>
            </a:r>
            <a:endParaRPr kumimoji="1" lang="ja-JP" altLang="en-US" dirty="0">
              <a:solidFill>
                <a:schemeClr val="tx1"/>
              </a:solidFill>
              <a:latin typeface="FGP角ｺﾞｼｯｸ体Ca-M" panose="020B0600000000000000" pitchFamily="50" charset="-128"/>
              <a:ea typeface="FGP角ｺﾞｼｯｸ体Ca-M" panose="020B0600000000000000" pitchFamily="50" charset="-128"/>
            </a:endParaRPr>
          </a:p>
        </p:txBody>
      </p:sp>
      <p:sp>
        <p:nvSpPr>
          <p:cNvPr id="6" name="角丸四角形 5"/>
          <p:cNvSpPr/>
          <p:nvPr/>
        </p:nvSpPr>
        <p:spPr>
          <a:xfrm>
            <a:off x="540000" y="2340000"/>
            <a:ext cx="1800200" cy="93610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dirty="0">
                <a:solidFill>
                  <a:schemeClr val="tx1"/>
                </a:solidFill>
                <a:latin typeface="FGP角ｺﾞｼｯｸ体Ca-M" panose="020B0600000000000000" pitchFamily="50" charset="-128"/>
                <a:ea typeface="FGP角ｺﾞｼｯｸ体Ca-M" panose="020B0600000000000000" pitchFamily="50" charset="-128"/>
              </a:rPr>
              <a:t>それ</a:t>
            </a:r>
            <a:r>
              <a:rPr lang="ja-JP" altLang="en-US" dirty="0" smtClean="0">
                <a:solidFill>
                  <a:schemeClr val="tx1"/>
                </a:solidFill>
                <a:latin typeface="FGP角ｺﾞｼｯｸ体Ca-M" panose="020B0600000000000000" pitchFamily="50" charset="-128"/>
                <a:ea typeface="FGP角ｺﾞｼｯｸ体Ca-M" panose="020B0600000000000000" pitchFamily="50" charset="-128"/>
              </a:rPr>
              <a:t>以外の日であれば投票に行けるよ</a:t>
            </a:r>
            <a:endParaRPr kumimoji="1" lang="ja-JP" altLang="en-US" dirty="0">
              <a:solidFill>
                <a:schemeClr val="tx1"/>
              </a:solidFill>
              <a:latin typeface="FGP角ｺﾞｼｯｸ体Ca-M" panose="020B0600000000000000" pitchFamily="50" charset="-128"/>
              <a:ea typeface="FGP角ｺﾞｼｯｸ体Ca-M" panose="020B0600000000000000" pitchFamily="50" charset="-128"/>
            </a:endParaRPr>
          </a:p>
        </p:txBody>
      </p:sp>
      <p:sp>
        <p:nvSpPr>
          <p:cNvPr id="7" name="角丸四角形 6"/>
          <p:cNvSpPr/>
          <p:nvPr/>
        </p:nvSpPr>
        <p:spPr>
          <a:xfrm>
            <a:off x="540000" y="3600000"/>
            <a:ext cx="1800200" cy="14040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noAutofit/>
          </a:bodyPr>
          <a:lstStyle/>
          <a:p>
            <a:pPr algn="ctr"/>
            <a:r>
              <a:rPr lang="ja-JP" altLang="en-US" dirty="0">
                <a:solidFill>
                  <a:schemeClr val="tx1"/>
                </a:solidFill>
                <a:latin typeface="FGP角ｺﾞｼｯｸ体Ca-M" panose="020B0600000000000000" pitchFamily="50" charset="-128"/>
                <a:ea typeface="FGP角ｺﾞｼｯｸ体Ca-M" panose="020B0600000000000000" pitchFamily="50" charset="-128"/>
              </a:rPr>
              <a:t>長期</a:t>
            </a:r>
            <a:r>
              <a:rPr kumimoji="1" lang="ja-JP" altLang="en-US" dirty="0" smtClean="0">
                <a:solidFill>
                  <a:schemeClr val="tx1"/>
                </a:solidFill>
                <a:latin typeface="FGP角ｺﾞｼｯｸ体Ca-M" panose="020B0600000000000000" pitchFamily="50" charset="-128"/>
                <a:ea typeface="FGP角ｺﾞｼｯｸ体Ca-M" panose="020B0600000000000000" pitchFamily="50" charset="-128"/>
              </a:rPr>
              <a:t>出張中や病院に入院中などで、住所地の投票所に行けないよ</a:t>
            </a:r>
            <a:endParaRPr kumimoji="1" lang="ja-JP" altLang="en-US" dirty="0">
              <a:solidFill>
                <a:schemeClr val="tx1"/>
              </a:solidFill>
              <a:latin typeface="FGP角ｺﾞｼｯｸ体Ca-M" panose="020B0600000000000000" pitchFamily="50" charset="-128"/>
              <a:ea typeface="FGP角ｺﾞｼｯｸ体Ca-M" panose="020B0600000000000000" pitchFamily="50" charset="-128"/>
            </a:endParaRPr>
          </a:p>
        </p:txBody>
      </p:sp>
      <p:sp>
        <p:nvSpPr>
          <p:cNvPr id="5" name="右矢印 4"/>
          <p:cNvSpPr/>
          <p:nvPr/>
        </p:nvSpPr>
        <p:spPr>
          <a:xfrm>
            <a:off x="2484000" y="1368084"/>
            <a:ext cx="864000" cy="360000"/>
          </a:xfrm>
          <a:prstGeom prst="rightArrow">
            <a:avLst>
              <a:gd name="adj1" fmla="val 49909"/>
              <a:gd name="adj2" fmla="val 5781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角丸四角形 9"/>
          <p:cNvSpPr/>
          <p:nvPr/>
        </p:nvSpPr>
        <p:spPr>
          <a:xfrm>
            <a:off x="3419872" y="1080032"/>
            <a:ext cx="5328000" cy="936104"/>
          </a:xfrm>
          <a:prstGeom prst="roundRect">
            <a:avLst/>
          </a:prstGeom>
          <a:ln>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r>
              <a:rPr kumimoji="1" lang="ja-JP" altLang="en-US" sz="2000" dirty="0" smtClean="0">
                <a:solidFill>
                  <a:schemeClr val="tx1"/>
                </a:solidFill>
                <a:latin typeface="FGP角ｺﾞｼｯｸ体Ca-M" panose="020B0600000000000000" pitchFamily="50" charset="-128"/>
                <a:ea typeface="FGP角ｺﾞｼｯｸ体Ca-M" panose="020B0600000000000000" pitchFamily="50" charset="-128"/>
              </a:rPr>
              <a:t>投票日当日、</a:t>
            </a:r>
            <a:endParaRPr kumimoji="1" lang="en-US" altLang="ja-JP" sz="2000" dirty="0" smtClean="0">
              <a:solidFill>
                <a:schemeClr val="tx1"/>
              </a:solidFill>
              <a:latin typeface="FGP角ｺﾞｼｯｸ体Ca-M" panose="020B0600000000000000" pitchFamily="50" charset="-128"/>
              <a:ea typeface="FGP角ｺﾞｼｯｸ体Ca-M" panose="020B0600000000000000" pitchFamily="50" charset="-128"/>
            </a:endParaRPr>
          </a:p>
          <a:p>
            <a:r>
              <a:rPr lang="ja-JP" altLang="en-US" sz="2000" dirty="0" smtClean="0">
                <a:solidFill>
                  <a:schemeClr val="tx1"/>
                </a:solidFill>
                <a:latin typeface="FGP角ｺﾞｼｯｸ体Ca-M" panose="020B0600000000000000" pitchFamily="50" charset="-128"/>
                <a:ea typeface="FGP角ｺﾞｼｯｸ体Ca-M" panose="020B0600000000000000" pitchFamily="50" charset="-128"/>
              </a:rPr>
              <a:t>投票所</a:t>
            </a:r>
            <a:r>
              <a:rPr kumimoji="1" lang="ja-JP" altLang="en-US" sz="2000" dirty="0" smtClean="0">
                <a:solidFill>
                  <a:schemeClr val="tx1"/>
                </a:solidFill>
                <a:latin typeface="FGP角ｺﾞｼｯｸ体Ca-M" panose="020B0600000000000000" pitchFamily="50" charset="-128"/>
                <a:ea typeface="FGP角ｺﾞｼｯｸ体Ca-M" panose="020B0600000000000000" pitchFamily="50" charset="-128"/>
              </a:rPr>
              <a:t>整理券に記載された投票所へ行こう！</a:t>
            </a:r>
            <a:endParaRPr kumimoji="1" lang="ja-JP" altLang="en-US" sz="2000" dirty="0">
              <a:solidFill>
                <a:schemeClr val="tx1"/>
              </a:solidFill>
              <a:latin typeface="FGP角ｺﾞｼｯｸ体Ca-M" panose="020B0600000000000000" pitchFamily="50" charset="-128"/>
              <a:ea typeface="FGP角ｺﾞｼｯｸ体Ca-M" panose="020B0600000000000000" pitchFamily="50" charset="-128"/>
            </a:endParaRPr>
          </a:p>
        </p:txBody>
      </p:sp>
      <p:sp>
        <p:nvSpPr>
          <p:cNvPr id="11" name="角丸四角形 10"/>
          <p:cNvSpPr/>
          <p:nvPr/>
        </p:nvSpPr>
        <p:spPr>
          <a:xfrm>
            <a:off x="3419872" y="2340000"/>
            <a:ext cx="5328000" cy="936104"/>
          </a:xfrm>
          <a:prstGeom prst="roundRect">
            <a:avLst/>
          </a:prstGeom>
          <a:ln>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r>
              <a:rPr kumimoji="1" lang="ja-JP" altLang="en-US" sz="2000" dirty="0" smtClean="0">
                <a:solidFill>
                  <a:schemeClr val="tx1"/>
                </a:solidFill>
                <a:latin typeface="FGP角ｺﾞｼｯｸ体Ca-U" panose="020B0A00000000000000" pitchFamily="50" charset="-128"/>
                <a:ea typeface="FGP角ｺﾞｼｯｸ体Ca-U" panose="020B0A00000000000000" pitchFamily="50" charset="-128"/>
              </a:rPr>
              <a:t>「期日前投票」</a:t>
            </a:r>
            <a:r>
              <a:rPr kumimoji="1" lang="ja-JP" altLang="en-US" sz="2000" dirty="0" smtClean="0">
                <a:solidFill>
                  <a:schemeClr val="tx1"/>
                </a:solidFill>
                <a:latin typeface="FGP角ｺﾞｼｯｸ体Ca-M" panose="020B0600000000000000" pitchFamily="50" charset="-128"/>
                <a:ea typeface="FGP角ｺﾞｼｯｸ体Ca-M" panose="020B0600000000000000" pitchFamily="50" charset="-128"/>
              </a:rPr>
              <a:t>を利用して、</a:t>
            </a:r>
            <a:endParaRPr kumimoji="1" lang="en-US" altLang="ja-JP" sz="2000" dirty="0" smtClean="0">
              <a:solidFill>
                <a:schemeClr val="tx1"/>
              </a:solidFill>
              <a:latin typeface="FGP角ｺﾞｼｯｸ体Ca-M" panose="020B0600000000000000" pitchFamily="50" charset="-128"/>
              <a:ea typeface="FGP角ｺﾞｼｯｸ体Ca-M" panose="020B0600000000000000" pitchFamily="50" charset="-128"/>
            </a:endParaRPr>
          </a:p>
          <a:p>
            <a:r>
              <a:rPr lang="ja-JP" altLang="en-US" sz="2000" dirty="0">
                <a:solidFill>
                  <a:schemeClr val="tx1"/>
                </a:solidFill>
                <a:latin typeface="FGP角ｺﾞｼｯｸ体Ca-M" panose="020B0600000000000000" pitchFamily="50" charset="-128"/>
                <a:ea typeface="FGP角ｺﾞｼｯｸ体Ca-M" panose="020B0600000000000000" pitchFamily="50" charset="-128"/>
              </a:rPr>
              <a:t>市内</a:t>
            </a:r>
            <a:r>
              <a:rPr lang="ja-JP" altLang="en-US" sz="2000" dirty="0" smtClean="0">
                <a:solidFill>
                  <a:schemeClr val="tx1"/>
                </a:solidFill>
                <a:latin typeface="FGP角ｺﾞｼｯｸ体Ca-M" panose="020B0600000000000000" pitchFamily="50" charset="-128"/>
                <a:ea typeface="FGP角ｺﾞｼｯｸ体Ca-M" panose="020B0600000000000000" pitchFamily="50" charset="-128"/>
              </a:rPr>
              <a:t>の期日前投票所であらかじめ投票しよう！</a:t>
            </a:r>
            <a:endParaRPr kumimoji="1" lang="ja-JP" altLang="en-US" sz="2000" dirty="0">
              <a:solidFill>
                <a:schemeClr val="tx1"/>
              </a:solidFill>
              <a:latin typeface="FGP角ｺﾞｼｯｸ体Ca-M" panose="020B0600000000000000" pitchFamily="50" charset="-128"/>
              <a:ea typeface="FGP角ｺﾞｼｯｸ体Ca-M" panose="020B0600000000000000" pitchFamily="50" charset="-128"/>
            </a:endParaRPr>
          </a:p>
        </p:txBody>
      </p:sp>
      <p:sp>
        <p:nvSpPr>
          <p:cNvPr id="12" name="角丸四角形 11"/>
          <p:cNvSpPr/>
          <p:nvPr/>
        </p:nvSpPr>
        <p:spPr>
          <a:xfrm>
            <a:off x="3419872" y="3600000"/>
            <a:ext cx="5328000" cy="1404000"/>
          </a:xfrm>
          <a:prstGeom prst="roundRect">
            <a:avLst/>
          </a:prstGeom>
          <a:ln>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r>
              <a:rPr kumimoji="1" lang="ja-JP" altLang="en-US" sz="2000" dirty="0" smtClean="0">
                <a:solidFill>
                  <a:schemeClr val="tx1"/>
                </a:solidFill>
                <a:latin typeface="FGP角ｺﾞｼｯｸ体Ca-U" panose="020B0A00000000000000" pitchFamily="50" charset="-128"/>
                <a:ea typeface="FGP角ｺﾞｼｯｸ体Ca-U" panose="020B0A00000000000000" pitchFamily="50" charset="-128"/>
              </a:rPr>
              <a:t>「滞在地における不在者投票」</a:t>
            </a:r>
            <a:r>
              <a:rPr kumimoji="1" lang="ja-JP" altLang="en-US" sz="2000" dirty="0" smtClean="0">
                <a:solidFill>
                  <a:schemeClr val="tx1"/>
                </a:solidFill>
                <a:latin typeface="FGP角ｺﾞｼｯｸ体Ca-M" panose="020B0600000000000000" pitchFamily="50" charset="-128"/>
                <a:ea typeface="FGP角ｺﾞｼｯｸ体Ca-M" panose="020B0600000000000000" pitchFamily="50" charset="-128"/>
              </a:rPr>
              <a:t>や、</a:t>
            </a:r>
            <a:endParaRPr kumimoji="1" lang="en-US" altLang="ja-JP" sz="2000" dirty="0" smtClean="0">
              <a:solidFill>
                <a:schemeClr val="tx1"/>
              </a:solidFill>
              <a:latin typeface="FGP角ｺﾞｼｯｸ体Ca-M" panose="020B0600000000000000" pitchFamily="50" charset="-128"/>
              <a:ea typeface="FGP角ｺﾞｼｯｸ体Ca-M" panose="020B0600000000000000" pitchFamily="50" charset="-128"/>
            </a:endParaRPr>
          </a:p>
          <a:p>
            <a:r>
              <a:rPr kumimoji="1" lang="ja-JP" altLang="en-US" sz="2000" dirty="0" smtClean="0">
                <a:solidFill>
                  <a:schemeClr val="tx1"/>
                </a:solidFill>
                <a:latin typeface="FGP角ｺﾞｼｯｸ体Ca-U" panose="020B0A00000000000000" pitchFamily="50" charset="-128"/>
                <a:ea typeface="FGP角ｺﾞｼｯｸ体Ca-U" panose="020B0A00000000000000" pitchFamily="50" charset="-128"/>
              </a:rPr>
              <a:t>「病院等の指定施設内での不在者投票」</a:t>
            </a:r>
            <a:r>
              <a:rPr lang="ja-JP" altLang="en-US" sz="2000" dirty="0" smtClean="0">
                <a:solidFill>
                  <a:schemeClr val="tx1"/>
                </a:solidFill>
                <a:latin typeface="FGP角ｺﾞｼｯｸ体Ca-M" panose="020B0600000000000000" pitchFamily="50" charset="-128"/>
                <a:ea typeface="FGP角ｺﾞｼｯｸ体Ca-M" panose="020B0600000000000000" pitchFamily="50" charset="-128"/>
              </a:rPr>
              <a:t>など</a:t>
            </a:r>
            <a:endParaRPr lang="en-US" altLang="ja-JP" sz="2000" dirty="0" smtClean="0">
              <a:solidFill>
                <a:schemeClr val="tx1"/>
              </a:solidFill>
              <a:latin typeface="FGP角ｺﾞｼｯｸ体Ca-M" panose="020B0600000000000000" pitchFamily="50" charset="-128"/>
              <a:ea typeface="FGP角ｺﾞｼｯｸ体Ca-M" panose="020B0600000000000000" pitchFamily="50" charset="-128"/>
            </a:endParaRPr>
          </a:p>
          <a:p>
            <a:r>
              <a:rPr lang="ja-JP" altLang="en-US" sz="2000" dirty="0" smtClean="0">
                <a:solidFill>
                  <a:schemeClr val="tx1"/>
                </a:solidFill>
                <a:latin typeface="FGP角ｺﾞｼｯｸ体Ca-M" panose="020B0600000000000000" pitchFamily="50" charset="-128"/>
                <a:ea typeface="FGP角ｺﾞｼｯｸ体Ca-M" panose="020B0600000000000000" pitchFamily="50" charset="-128"/>
              </a:rPr>
              <a:t>を利用して、投票所に行けなくても</a:t>
            </a:r>
            <a:r>
              <a:rPr kumimoji="1" lang="ja-JP" altLang="en-US" sz="2000" dirty="0" smtClean="0">
                <a:solidFill>
                  <a:schemeClr val="tx1"/>
                </a:solidFill>
                <a:latin typeface="FGP角ｺﾞｼｯｸ体Ca-M" panose="020B0600000000000000" pitchFamily="50" charset="-128"/>
                <a:ea typeface="FGP角ｺﾞｼｯｸ体Ca-M" panose="020B0600000000000000" pitchFamily="50" charset="-128"/>
              </a:rPr>
              <a:t>投票しよう！</a:t>
            </a:r>
            <a:endParaRPr kumimoji="1" lang="en-US" altLang="ja-JP" sz="2000" dirty="0" smtClean="0">
              <a:solidFill>
                <a:schemeClr val="tx1"/>
              </a:solidFill>
              <a:latin typeface="FGP角ｺﾞｼｯｸ体Ca-M" panose="020B0600000000000000" pitchFamily="50" charset="-128"/>
              <a:ea typeface="FGP角ｺﾞｼｯｸ体Ca-M" panose="020B0600000000000000" pitchFamily="50" charset="-128"/>
            </a:endParaRPr>
          </a:p>
        </p:txBody>
      </p:sp>
      <p:sp>
        <p:nvSpPr>
          <p:cNvPr id="13" name="テキスト ボックス 12"/>
          <p:cNvSpPr txBox="1"/>
          <p:nvPr/>
        </p:nvSpPr>
        <p:spPr>
          <a:xfrm>
            <a:off x="416870" y="5229200"/>
            <a:ext cx="8310260" cy="1569660"/>
          </a:xfrm>
          <a:prstGeom prst="rect">
            <a:avLst/>
          </a:prstGeom>
          <a:noFill/>
        </p:spPr>
        <p:txBody>
          <a:bodyPr wrap="square" rtlCol="0">
            <a:spAutoFit/>
          </a:bodyPr>
          <a:lstStyle/>
          <a:p>
            <a:r>
              <a:rPr kumimoji="1" lang="ja-JP" altLang="en-US" sz="2400" b="1" dirty="0" smtClean="0">
                <a:ln w="18000">
                  <a:noFill/>
                  <a:prstDash val="solid"/>
                  <a:miter lim="800000"/>
                </a:ln>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ひとりでも多くのひとが選挙権を行使できる機会を持てるよう、様々な投票制度があります。</a:t>
            </a:r>
            <a:endParaRPr kumimoji="1" lang="en-US" altLang="ja-JP" sz="2400" b="1" dirty="0" smtClean="0">
              <a:ln w="18000">
                <a:noFill/>
                <a:prstDash val="solid"/>
                <a:miter lim="800000"/>
              </a:ln>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dirty="0">
                <a:ln w="18000">
                  <a:noFill/>
                  <a:prstDash val="solid"/>
                  <a:miter lim="800000"/>
                </a:ln>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万が一</a:t>
            </a:r>
            <a:r>
              <a:rPr lang="ja-JP" altLang="en-US" sz="2400" b="1" dirty="0" smtClean="0">
                <a:ln w="18000">
                  <a:noFill/>
                  <a:prstDash val="solid"/>
                  <a:miter lim="800000"/>
                </a:ln>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、投票日当日に投票に行けない場合にもすぐにあきらめずに自分に合った方法で投票しましょう。</a:t>
            </a:r>
            <a:endParaRPr kumimoji="1" lang="ja-JP" altLang="en-US" sz="2400" b="1" dirty="0">
              <a:ln w="18000">
                <a:noFill/>
                <a:prstDash val="solid"/>
                <a:miter lim="800000"/>
              </a:ln>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右矢印 13"/>
          <p:cNvSpPr/>
          <p:nvPr/>
        </p:nvSpPr>
        <p:spPr>
          <a:xfrm>
            <a:off x="2484000" y="2673276"/>
            <a:ext cx="864000" cy="360000"/>
          </a:xfrm>
          <a:prstGeom prst="rightArrow">
            <a:avLst>
              <a:gd name="adj1" fmla="val 49909"/>
              <a:gd name="adj2" fmla="val 5781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右矢印 14"/>
          <p:cNvSpPr/>
          <p:nvPr/>
        </p:nvSpPr>
        <p:spPr>
          <a:xfrm>
            <a:off x="2484000" y="4176000"/>
            <a:ext cx="864000" cy="360000"/>
          </a:xfrm>
          <a:prstGeom prst="rightArrow">
            <a:avLst>
              <a:gd name="adj1" fmla="val 49909"/>
              <a:gd name="adj2" fmla="val 5781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p:cNvSpPr txBox="1"/>
          <p:nvPr/>
        </p:nvSpPr>
        <p:spPr>
          <a:xfrm>
            <a:off x="755576" y="1979548"/>
            <a:ext cx="569387" cy="369332"/>
          </a:xfrm>
          <a:prstGeom prst="rect">
            <a:avLst/>
          </a:prstGeom>
          <a:noFill/>
        </p:spPr>
        <p:txBody>
          <a:bodyPr wrap="none" rtlCol="0">
            <a:spAutoFit/>
          </a:bodyPr>
          <a:lstStyle/>
          <a:p>
            <a:r>
              <a:rPr kumimoji="1" lang="en-US" altLang="ja-JP" b="1" dirty="0" smtClean="0">
                <a:solidFill>
                  <a:srgbClr val="FF0000"/>
                </a:solidFill>
                <a:latin typeface="Arial Black" panose="020B0A04020102020204" pitchFamily="34" charset="0"/>
              </a:rPr>
              <a:t>NO</a:t>
            </a:r>
            <a:endParaRPr kumimoji="1" lang="ja-JP" altLang="en-US" b="1" dirty="0">
              <a:solidFill>
                <a:srgbClr val="FF0000"/>
              </a:solidFill>
              <a:latin typeface="Arial Black" panose="020B0A04020102020204" pitchFamily="34" charset="0"/>
            </a:endParaRPr>
          </a:p>
        </p:txBody>
      </p:sp>
      <p:sp>
        <p:nvSpPr>
          <p:cNvPr id="19" name="テキスト ボックス 18"/>
          <p:cNvSpPr txBox="1"/>
          <p:nvPr/>
        </p:nvSpPr>
        <p:spPr>
          <a:xfrm>
            <a:off x="755904" y="3242713"/>
            <a:ext cx="569387" cy="369332"/>
          </a:xfrm>
          <a:prstGeom prst="rect">
            <a:avLst/>
          </a:prstGeom>
          <a:noFill/>
        </p:spPr>
        <p:txBody>
          <a:bodyPr wrap="none" rtlCol="0">
            <a:spAutoFit/>
          </a:bodyPr>
          <a:lstStyle/>
          <a:p>
            <a:r>
              <a:rPr kumimoji="1" lang="en-US" altLang="ja-JP" b="1" dirty="0" smtClean="0">
                <a:solidFill>
                  <a:srgbClr val="FF0000"/>
                </a:solidFill>
                <a:latin typeface="Arial Black" panose="020B0A04020102020204" pitchFamily="34" charset="0"/>
              </a:rPr>
              <a:t>NO</a:t>
            </a:r>
            <a:endParaRPr kumimoji="1" lang="ja-JP" altLang="en-US" b="1" dirty="0">
              <a:solidFill>
                <a:srgbClr val="FF0000"/>
              </a:solidFill>
              <a:latin typeface="Arial Black" panose="020B0A04020102020204" pitchFamily="34" charset="0"/>
            </a:endParaRPr>
          </a:p>
        </p:txBody>
      </p:sp>
      <p:sp>
        <p:nvSpPr>
          <p:cNvPr id="20" name="テキスト ボックス 19"/>
          <p:cNvSpPr txBox="1"/>
          <p:nvPr/>
        </p:nvSpPr>
        <p:spPr>
          <a:xfrm>
            <a:off x="2520000" y="1115492"/>
            <a:ext cx="697627" cy="369332"/>
          </a:xfrm>
          <a:prstGeom prst="rect">
            <a:avLst/>
          </a:prstGeom>
          <a:noFill/>
        </p:spPr>
        <p:txBody>
          <a:bodyPr wrap="none" rtlCol="0">
            <a:spAutoFit/>
          </a:bodyPr>
          <a:lstStyle/>
          <a:p>
            <a:r>
              <a:rPr kumimoji="1" lang="en-US" altLang="ja-JP" b="1" dirty="0" smtClean="0">
                <a:solidFill>
                  <a:srgbClr val="0000CC"/>
                </a:solidFill>
                <a:latin typeface="Arial Black" panose="020B0A04020102020204" pitchFamily="34" charset="0"/>
              </a:rPr>
              <a:t>YES</a:t>
            </a:r>
            <a:endParaRPr kumimoji="1" lang="ja-JP" altLang="en-US" b="1" dirty="0">
              <a:solidFill>
                <a:srgbClr val="0000CC"/>
              </a:solidFill>
              <a:latin typeface="Arial Black" panose="020B0A04020102020204" pitchFamily="34" charset="0"/>
            </a:endParaRPr>
          </a:p>
        </p:txBody>
      </p:sp>
      <p:sp>
        <p:nvSpPr>
          <p:cNvPr id="21" name="テキスト ボックス 20"/>
          <p:cNvSpPr txBox="1"/>
          <p:nvPr/>
        </p:nvSpPr>
        <p:spPr>
          <a:xfrm>
            <a:off x="2520000" y="2420888"/>
            <a:ext cx="697627" cy="369332"/>
          </a:xfrm>
          <a:prstGeom prst="rect">
            <a:avLst/>
          </a:prstGeom>
          <a:noFill/>
        </p:spPr>
        <p:txBody>
          <a:bodyPr wrap="none" rtlCol="0">
            <a:spAutoFit/>
          </a:bodyPr>
          <a:lstStyle/>
          <a:p>
            <a:r>
              <a:rPr kumimoji="1" lang="en-US" altLang="ja-JP" b="1" dirty="0" smtClean="0">
                <a:solidFill>
                  <a:srgbClr val="0000CC"/>
                </a:solidFill>
                <a:latin typeface="Arial Black" panose="020B0A04020102020204" pitchFamily="34" charset="0"/>
              </a:rPr>
              <a:t>YES</a:t>
            </a:r>
            <a:endParaRPr kumimoji="1" lang="ja-JP" altLang="en-US" b="1" dirty="0">
              <a:solidFill>
                <a:srgbClr val="0000CC"/>
              </a:solidFill>
              <a:latin typeface="Arial Black" panose="020B0A04020102020204" pitchFamily="34" charset="0"/>
            </a:endParaRPr>
          </a:p>
        </p:txBody>
      </p:sp>
      <p:sp>
        <p:nvSpPr>
          <p:cNvPr id="22" name="テキスト ボックス 21"/>
          <p:cNvSpPr txBox="1"/>
          <p:nvPr/>
        </p:nvSpPr>
        <p:spPr>
          <a:xfrm>
            <a:off x="2520000" y="3933056"/>
            <a:ext cx="697627" cy="369332"/>
          </a:xfrm>
          <a:prstGeom prst="rect">
            <a:avLst/>
          </a:prstGeom>
          <a:noFill/>
        </p:spPr>
        <p:txBody>
          <a:bodyPr wrap="none" rtlCol="0">
            <a:spAutoFit/>
          </a:bodyPr>
          <a:lstStyle/>
          <a:p>
            <a:r>
              <a:rPr kumimoji="1" lang="en-US" altLang="ja-JP" b="1" dirty="0" smtClean="0">
                <a:solidFill>
                  <a:srgbClr val="0000CC"/>
                </a:solidFill>
                <a:latin typeface="Arial Black" panose="020B0A04020102020204" pitchFamily="34" charset="0"/>
              </a:rPr>
              <a:t>YES</a:t>
            </a:r>
            <a:endParaRPr kumimoji="1" lang="ja-JP" altLang="en-US" b="1" dirty="0">
              <a:solidFill>
                <a:srgbClr val="0000CC"/>
              </a:solidFill>
              <a:latin typeface="Arial Black" panose="020B0A04020102020204" pitchFamily="34" charset="0"/>
            </a:endParaRPr>
          </a:p>
        </p:txBody>
      </p:sp>
    </p:spTree>
    <p:extLst>
      <p:ext uri="{BB962C8B-B14F-4D97-AF65-F5344CB8AC3E}">
        <p14:creationId xmlns:p14="http://schemas.microsoft.com/office/powerpoint/2010/main" val="374326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315382">
            <a:off x="2810955" y="3930355"/>
            <a:ext cx="790184" cy="857730"/>
          </a:xfrm>
          <a:prstGeom prst="rect">
            <a:avLst/>
          </a:prstGeom>
        </p:spPr>
      </p:pic>
      <p:sp>
        <p:nvSpPr>
          <p:cNvPr id="40" name="角丸四角形 39"/>
          <p:cNvSpPr/>
          <p:nvPr/>
        </p:nvSpPr>
        <p:spPr>
          <a:xfrm>
            <a:off x="3204432" y="1484784"/>
            <a:ext cx="5256000" cy="1296144"/>
          </a:xfrm>
          <a:prstGeom prst="roundRect">
            <a:avLst>
              <a:gd name="adj" fmla="val 18275"/>
            </a:avLst>
          </a:prstGeom>
          <a:solidFill>
            <a:schemeClr val="accent2">
              <a:lumMod val="20000"/>
              <a:lumOff val="80000"/>
            </a:schemeClr>
          </a:solidFill>
          <a:ln>
            <a:solidFill>
              <a:srgbClr val="CCE7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コンテンツ プレースホルダー 2"/>
          <p:cNvSpPr>
            <a:spLocks noGrp="1"/>
          </p:cNvSpPr>
          <p:nvPr>
            <p:ph idx="1"/>
          </p:nvPr>
        </p:nvSpPr>
        <p:spPr>
          <a:xfrm>
            <a:off x="612000" y="980728"/>
            <a:ext cx="7920000" cy="400110"/>
          </a:xfrm>
        </p:spPr>
        <p:txBody>
          <a:bodyPr anchor="ctr">
            <a:spAutoFit/>
          </a:bodyPr>
          <a:lstStyle/>
          <a:p>
            <a:pPr algn="ctr"/>
            <a:r>
              <a:rPr lang="ja-JP" altLang="en-US" sz="2000" dirty="0">
                <a:solidFill>
                  <a:srgbClr val="FF575B"/>
                </a:solidFill>
                <a:latin typeface="FG角ｺﾞｼｯｸ体Ca-M" panose="020B0609000000000000" pitchFamily="49" charset="-128"/>
                <a:ea typeface="FG角ｺﾞｼｯｸ体Ca-M" panose="020B0609000000000000" pitchFamily="49" charset="-128"/>
              </a:rPr>
              <a:t>選挙運動</a:t>
            </a:r>
            <a:r>
              <a:rPr lang="ja-JP" altLang="en-US" sz="2000" dirty="0" smtClean="0">
                <a:solidFill>
                  <a:srgbClr val="FF575B"/>
                </a:solidFill>
                <a:latin typeface="FG角ｺﾞｼｯｸ体Ca-M" panose="020B0609000000000000" pitchFamily="49" charset="-128"/>
                <a:ea typeface="FG角ｺﾞｼｯｸ体Ca-M" panose="020B0609000000000000" pitchFamily="49" charset="-128"/>
              </a:rPr>
              <a:t>の方法等に注意しましょう</a:t>
            </a:r>
            <a:endParaRPr kumimoji="1" lang="en-US" altLang="ja-JP" sz="2000" dirty="0" smtClean="0">
              <a:solidFill>
                <a:srgbClr val="FF575B"/>
              </a:solidFill>
              <a:latin typeface="FG角ｺﾞｼｯｸ体Ca-M" panose="020B0609000000000000" pitchFamily="49" charset="-128"/>
              <a:ea typeface="FG角ｺﾞｼｯｸ体Ca-M" panose="020B0609000000000000" pitchFamily="49" charset="-128"/>
            </a:endParaRPr>
          </a:p>
        </p:txBody>
      </p:sp>
      <p:sp>
        <p:nvSpPr>
          <p:cNvPr id="2" name="タイトル 1"/>
          <p:cNvSpPr>
            <a:spLocks noGrp="1"/>
          </p:cNvSpPr>
          <p:nvPr>
            <p:ph type="title"/>
          </p:nvPr>
        </p:nvSpPr>
        <p:spPr>
          <a:xfrm>
            <a:off x="811530" y="365760"/>
            <a:ext cx="7520940" cy="548640"/>
          </a:xfrm>
        </p:spPr>
        <p:txBody>
          <a:bodyPr/>
          <a:lstStyle/>
          <a:p>
            <a:r>
              <a:rPr lang="ja-JP" altLang="en-US" sz="2400" b="1" dirty="0">
                <a:latin typeface="FG角ｺﾞｼｯｸ体Ca-M" panose="020B0609000000000000" pitchFamily="49" charset="-128"/>
                <a:ea typeface="FG角ｺﾞｼｯｸ体Ca-M" panose="020B0609000000000000" pitchFamily="49" charset="-128"/>
              </a:rPr>
              <a:t>ポイント</a:t>
            </a:r>
            <a:r>
              <a:rPr kumimoji="1" lang="ja-JP" altLang="en-US" sz="2400" b="1" dirty="0" smtClean="0">
                <a:latin typeface="FG角ｺﾞｼｯｸ体Ca-M" panose="020B0609000000000000" pitchFamily="49" charset="-128"/>
                <a:ea typeface="FG角ｺﾞｼｯｸ体Ca-M" panose="020B0609000000000000" pitchFamily="49" charset="-128"/>
              </a:rPr>
              <a:t>３</a:t>
            </a:r>
            <a:r>
              <a:rPr kumimoji="1" lang="ja-JP" altLang="en-US" b="1" dirty="0" smtClean="0">
                <a:latin typeface="FG角ｺﾞｼｯｸ体Ca-M" panose="020B0609000000000000" pitchFamily="49" charset="-128"/>
                <a:ea typeface="FG角ｺﾞｼｯｸ体Ca-M" panose="020B0609000000000000" pitchFamily="49" charset="-128"/>
              </a:rPr>
              <a:t>　　選挙運動は満１８歳以上から</a:t>
            </a:r>
            <a:endParaRPr kumimoji="1" lang="ja-JP" altLang="en-US" b="1" dirty="0">
              <a:latin typeface="FG角ｺﾞｼｯｸ体Ca-M" panose="020B0609000000000000" pitchFamily="49" charset="-128"/>
              <a:ea typeface="FG角ｺﾞｼｯｸ体Ca-M" panose="020B0609000000000000" pitchFamily="49" charset="-128"/>
            </a:endParaRPr>
          </a:p>
        </p:txBody>
      </p:sp>
      <p:sp>
        <p:nvSpPr>
          <p:cNvPr id="14" name="テキスト ボックス 13"/>
          <p:cNvSpPr txBox="1"/>
          <p:nvPr/>
        </p:nvSpPr>
        <p:spPr>
          <a:xfrm>
            <a:off x="450031" y="4428527"/>
            <a:ext cx="1927566" cy="369332"/>
          </a:xfrm>
          <a:prstGeom prst="rect">
            <a:avLst/>
          </a:prstGeom>
          <a:noFill/>
        </p:spPr>
        <p:txBody>
          <a:bodyPr wrap="square" rtlCol="0">
            <a:spAutoFit/>
          </a:bodyPr>
          <a:lstStyle/>
          <a:p>
            <a:r>
              <a:rPr kumimoji="1" lang="ja-JP" altLang="en-US" dirty="0" smtClean="0">
                <a:latin typeface="+mj-ea"/>
                <a:ea typeface="+mj-ea"/>
              </a:rPr>
              <a:t>電子メール</a:t>
            </a:r>
            <a:endParaRPr kumimoji="1" lang="ja-JP" altLang="en-US" dirty="0">
              <a:latin typeface="+mj-ea"/>
              <a:ea typeface="+mj-ea"/>
            </a:endParaRPr>
          </a:p>
        </p:txBody>
      </p:sp>
      <p:pic>
        <p:nvPicPr>
          <p:cNvPr id="15" name="図 14" des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3371" y="1620000"/>
            <a:ext cx="553798" cy="1008000"/>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グループ化 24"/>
          <p:cNvGrpSpPr>
            <a:grpSpLocks noChangeAspect="1"/>
          </p:cNvGrpSpPr>
          <p:nvPr/>
        </p:nvGrpSpPr>
        <p:grpSpPr>
          <a:xfrm>
            <a:off x="899592" y="1652531"/>
            <a:ext cx="1542918" cy="937642"/>
            <a:chOff x="991486" y="2103643"/>
            <a:chExt cx="1641400" cy="997491"/>
          </a:xfrm>
        </p:grpSpPr>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3301" y="2103643"/>
              <a:ext cx="501646" cy="997489"/>
            </a:xfrm>
            <a:prstGeom prst="rect">
              <a:avLst/>
            </a:prstGeom>
          </p:spPr>
        </p:pic>
        <p:pic>
          <p:nvPicPr>
            <p:cNvPr id="18" name="図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1486" y="2103645"/>
              <a:ext cx="547044" cy="997489"/>
            </a:xfrm>
            <a:prstGeom prst="rect">
              <a:avLst/>
            </a:prstGeom>
          </p:spPr>
        </p:pic>
        <p:pic>
          <p:nvPicPr>
            <p:cNvPr id="19" name="図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85842" y="2103644"/>
              <a:ext cx="547044" cy="997489"/>
            </a:xfrm>
            <a:prstGeom prst="rect">
              <a:avLst/>
            </a:prstGeom>
          </p:spPr>
        </p:pic>
        <p:pic>
          <p:nvPicPr>
            <p:cNvPr id="20" name="図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26322" y="2103645"/>
              <a:ext cx="501646" cy="997489"/>
            </a:xfrm>
            <a:prstGeom prst="rect">
              <a:avLst/>
            </a:prstGeom>
          </p:spPr>
        </p:pic>
      </p:grpSp>
      <p:pic>
        <p:nvPicPr>
          <p:cNvPr id="21" name="図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55976" y="3789040"/>
            <a:ext cx="1541333" cy="1224000"/>
          </a:xfrm>
          <a:prstGeom prst="rect">
            <a:avLst/>
          </a:prstGeom>
        </p:spPr>
      </p:pic>
      <p:pic>
        <p:nvPicPr>
          <p:cNvPr id="22" name="図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44204" y="3645024"/>
            <a:ext cx="1588236" cy="1080000"/>
          </a:xfrm>
          <a:prstGeom prst="rect">
            <a:avLst/>
          </a:prstGeom>
        </p:spPr>
      </p:pic>
      <p:sp>
        <p:nvSpPr>
          <p:cNvPr id="26" name="テキスト ボックス 25"/>
          <p:cNvSpPr txBox="1"/>
          <p:nvPr/>
        </p:nvSpPr>
        <p:spPr>
          <a:xfrm>
            <a:off x="0" y="1800000"/>
            <a:ext cx="1466073" cy="646331"/>
          </a:xfrm>
          <a:prstGeom prst="rect">
            <a:avLst/>
          </a:prstGeom>
          <a:noFill/>
        </p:spPr>
        <p:txBody>
          <a:bodyPr wrap="square" rtlCol="0">
            <a:spAutoFit/>
          </a:bodyPr>
          <a:lstStyle/>
          <a:p>
            <a:r>
              <a:rPr kumimoji="1" lang="ja-JP" altLang="en-US" sz="1200" b="1" dirty="0" smtClean="0">
                <a:latin typeface="HG丸ｺﾞｼｯｸM-PRO" panose="020F0600000000000000" pitchFamily="50" charset="-128"/>
                <a:ea typeface="HG丸ｺﾞｼｯｸM-PRO" panose="020F0600000000000000" pitchFamily="50" charset="-128"/>
              </a:rPr>
              <a:t>○○さんを</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lang="ja-JP" altLang="en-US" sz="1200" b="1" dirty="0" smtClean="0">
                <a:latin typeface="HG丸ｺﾞｼｯｸM-PRO" panose="020F0600000000000000" pitchFamily="50" charset="-128"/>
                <a:ea typeface="HG丸ｺﾞｼｯｸM-PRO" panose="020F0600000000000000" pitchFamily="50" charset="-128"/>
              </a:rPr>
              <a:t>当選させ</a:t>
            </a:r>
            <a:endParaRPr lang="en-US" altLang="ja-JP" sz="1200" b="1" dirty="0" smtClean="0">
              <a:latin typeface="HG丸ｺﾞｼｯｸM-PRO" panose="020F0600000000000000" pitchFamily="50" charset="-128"/>
              <a:ea typeface="HG丸ｺﾞｼｯｸM-PRO" panose="020F0600000000000000" pitchFamily="50" charset="-128"/>
            </a:endParaRPr>
          </a:p>
          <a:p>
            <a:r>
              <a:rPr lang="ja-JP" altLang="en-US" sz="1200" b="1" dirty="0">
                <a:latin typeface="HG丸ｺﾞｼｯｸM-PRO" panose="020F0600000000000000" pitchFamily="50" charset="-128"/>
                <a:ea typeface="HG丸ｺﾞｼｯｸM-PRO" panose="020F0600000000000000" pitchFamily="50" charset="-128"/>
              </a:rPr>
              <a:t>まし</a:t>
            </a:r>
            <a:r>
              <a:rPr lang="ja-JP" altLang="en-US" sz="1200" b="1" dirty="0" smtClean="0">
                <a:latin typeface="HG丸ｺﾞｼｯｸM-PRO" panose="020F0600000000000000" pitchFamily="50" charset="-128"/>
                <a:ea typeface="HG丸ｺﾞｼｯｸM-PRO" panose="020F0600000000000000" pitchFamily="50" charset="-128"/>
              </a:rPr>
              <a:t>ょう！</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28" name="角丸四角形 27"/>
          <p:cNvSpPr/>
          <p:nvPr/>
        </p:nvSpPr>
        <p:spPr>
          <a:xfrm>
            <a:off x="2411760" y="1620000"/>
            <a:ext cx="324000" cy="1008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smtClean="0">
                <a:solidFill>
                  <a:schemeClr val="tx1"/>
                </a:solidFill>
                <a:latin typeface="FG角ｺﾞｼｯｸ体Ca-B" panose="020B0809000000000000" pitchFamily="49" charset="-128"/>
                <a:ea typeface="FG角ｺﾞｼｯｸ体Ca-B" panose="020B0809000000000000" pitchFamily="49" charset="-128"/>
              </a:rPr>
              <a:t>有権者</a:t>
            </a:r>
            <a:endParaRPr kumimoji="1" lang="ja-JP" altLang="en-US" dirty="0">
              <a:solidFill>
                <a:schemeClr val="tx1"/>
              </a:solidFill>
              <a:latin typeface="FG角ｺﾞｼｯｸ体Ca-B" panose="020B0809000000000000" pitchFamily="49" charset="-128"/>
              <a:ea typeface="FG角ｺﾞｼｯｸ体Ca-B" panose="020B0809000000000000" pitchFamily="49" charset="-128"/>
            </a:endParaRPr>
          </a:p>
        </p:txBody>
      </p:sp>
      <p:sp>
        <p:nvSpPr>
          <p:cNvPr id="29" name="角丸四角形 28"/>
          <p:cNvSpPr/>
          <p:nvPr/>
        </p:nvSpPr>
        <p:spPr>
          <a:xfrm>
            <a:off x="5040088" y="1620000"/>
            <a:ext cx="324000" cy="1008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smtClean="0">
                <a:solidFill>
                  <a:schemeClr val="bg1"/>
                </a:solidFill>
                <a:latin typeface="FG角ｺﾞｼｯｸ体Ca-B" panose="020B0809000000000000" pitchFamily="49" charset="-128"/>
                <a:ea typeface="FG角ｺﾞｼｯｸ体Ca-B" panose="020B0809000000000000" pitchFamily="49" charset="-128"/>
              </a:rPr>
              <a:t>候補者</a:t>
            </a:r>
            <a:endParaRPr kumimoji="1" lang="ja-JP" altLang="en-US" dirty="0">
              <a:solidFill>
                <a:schemeClr val="bg1"/>
              </a:solidFill>
              <a:latin typeface="FG角ｺﾞｼｯｸ体Ca-B" panose="020B0809000000000000" pitchFamily="49" charset="-128"/>
              <a:ea typeface="FG角ｺﾞｼｯｸ体Ca-B" panose="020B0809000000000000" pitchFamily="49" charset="-128"/>
            </a:endParaRPr>
          </a:p>
        </p:txBody>
      </p:sp>
      <p:sp>
        <p:nvSpPr>
          <p:cNvPr id="30" name="角丸四角形 29"/>
          <p:cNvSpPr/>
          <p:nvPr/>
        </p:nvSpPr>
        <p:spPr>
          <a:xfrm>
            <a:off x="8244408" y="1620000"/>
            <a:ext cx="324000" cy="1008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smtClean="0">
                <a:solidFill>
                  <a:schemeClr val="bg1"/>
                </a:solidFill>
                <a:latin typeface="FG角ｺﾞｼｯｸ体Ca-B" panose="020B0809000000000000" pitchFamily="49" charset="-128"/>
                <a:ea typeface="FG角ｺﾞｼｯｸ体Ca-B" panose="020B0809000000000000" pitchFamily="49" charset="-128"/>
              </a:rPr>
              <a:t>政党等</a:t>
            </a:r>
            <a:endParaRPr kumimoji="1" lang="ja-JP" altLang="en-US" dirty="0">
              <a:solidFill>
                <a:schemeClr val="bg1"/>
              </a:solidFill>
              <a:latin typeface="FG角ｺﾞｼｯｸ体Ca-B" panose="020B0809000000000000" pitchFamily="49" charset="-128"/>
              <a:ea typeface="FG角ｺﾞｼｯｸ体Ca-B" panose="020B0809000000000000" pitchFamily="49" charset="-128"/>
            </a:endParaRPr>
          </a:p>
        </p:txBody>
      </p:sp>
      <p:sp>
        <p:nvSpPr>
          <p:cNvPr id="32" name="テキスト ボックス 31"/>
          <p:cNvSpPr txBox="1"/>
          <p:nvPr/>
        </p:nvSpPr>
        <p:spPr>
          <a:xfrm>
            <a:off x="3240000" y="1800000"/>
            <a:ext cx="1440160" cy="461665"/>
          </a:xfrm>
          <a:prstGeom prst="rect">
            <a:avLst/>
          </a:prstGeom>
          <a:noFill/>
        </p:spPr>
        <p:txBody>
          <a:bodyPr wrap="square" rtlCol="0">
            <a:spAutoFit/>
          </a:bodyPr>
          <a:lstStyle/>
          <a:p>
            <a:r>
              <a:rPr lang="ja-JP" altLang="en-US" sz="1200" b="1" dirty="0" smtClean="0">
                <a:latin typeface="HG丸ｺﾞｼｯｸM-PRO" panose="020F0600000000000000" pitchFamily="50" charset="-128"/>
                <a:ea typeface="HG丸ｺﾞｼｯｸM-PRO" panose="020F0600000000000000" pitchFamily="50" charset="-128"/>
              </a:rPr>
              <a:t>わたしに</a:t>
            </a:r>
            <a:endParaRPr lang="en-US" altLang="ja-JP" sz="1200" b="1" dirty="0" smtClean="0">
              <a:latin typeface="HG丸ｺﾞｼｯｸM-PRO" panose="020F0600000000000000" pitchFamily="50" charset="-128"/>
              <a:ea typeface="HG丸ｺﾞｼｯｸM-PRO" panose="020F0600000000000000" pitchFamily="50" charset="-128"/>
            </a:endParaRPr>
          </a:p>
          <a:p>
            <a:r>
              <a:rPr lang="ja-JP" altLang="en-US" sz="1200" b="1" dirty="0" smtClean="0">
                <a:latin typeface="HG丸ｺﾞｼｯｸM-PRO" panose="020F0600000000000000" pitchFamily="50" charset="-128"/>
                <a:ea typeface="HG丸ｺﾞｼｯｸM-PRO" panose="020F0600000000000000" pitchFamily="50" charset="-128"/>
              </a:rPr>
              <a:t>清き一票を！</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33" name="テキスト ボックス 32"/>
          <p:cNvSpPr txBox="1"/>
          <p:nvPr/>
        </p:nvSpPr>
        <p:spPr>
          <a:xfrm>
            <a:off x="6372200" y="1800000"/>
            <a:ext cx="1204954" cy="646331"/>
          </a:xfrm>
          <a:prstGeom prst="rect">
            <a:avLst/>
          </a:prstGeom>
          <a:noFill/>
        </p:spPr>
        <p:txBody>
          <a:bodyPr wrap="square" rtlCol="0">
            <a:spAutoFit/>
          </a:bodyPr>
          <a:lstStyle/>
          <a:p>
            <a:r>
              <a:rPr kumimoji="1" lang="ja-JP" altLang="en-US" sz="1200" b="1" dirty="0" smtClean="0">
                <a:latin typeface="HG丸ｺﾞｼｯｸM-PRO" panose="020F0600000000000000" pitchFamily="50" charset="-128"/>
                <a:ea typeface="HG丸ｺﾞｼｯｸM-PRO" panose="020F0600000000000000" pitchFamily="50" charset="-128"/>
              </a:rPr>
              <a:t>○○党へ</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lang="ja-JP" altLang="en-US" sz="1200" b="1" dirty="0" smtClean="0">
                <a:latin typeface="HG丸ｺﾞｼｯｸM-PRO" panose="020F0600000000000000" pitchFamily="50" charset="-128"/>
                <a:ea typeface="HG丸ｺﾞｼｯｸM-PRO" panose="020F0600000000000000" pitchFamily="50" charset="-128"/>
              </a:rPr>
              <a:t>投票して</a:t>
            </a:r>
            <a:endParaRPr lang="en-US" altLang="ja-JP" sz="1200" b="1" dirty="0" smtClean="0">
              <a:latin typeface="HG丸ｺﾞｼｯｸM-PRO" panose="020F0600000000000000" pitchFamily="50" charset="-128"/>
              <a:ea typeface="HG丸ｺﾞｼｯｸM-PRO" panose="020F0600000000000000" pitchFamily="50" charset="-128"/>
            </a:endParaRPr>
          </a:p>
          <a:p>
            <a:r>
              <a:rPr lang="ja-JP" altLang="en-US" sz="1200" b="1" dirty="0" smtClean="0">
                <a:latin typeface="HG丸ｺﾞｼｯｸM-PRO" panose="020F0600000000000000" pitchFamily="50" charset="-128"/>
                <a:ea typeface="HG丸ｺﾞｼｯｸM-PRO" panose="020F0600000000000000" pitchFamily="50" charset="-128"/>
              </a:rPr>
              <a:t>ください！</a:t>
            </a:r>
            <a:endParaRPr kumimoji="1" lang="ja-JP" altLang="en-US" sz="1200" b="1" dirty="0">
              <a:latin typeface="HG丸ｺﾞｼｯｸM-PRO" panose="020F0600000000000000" pitchFamily="50" charset="-128"/>
              <a:ea typeface="HG丸ｺﾞｼｯｸM-PRO" panose="020F0600000000000000" pitchFamily="50" charset="-128"/>
            </a:endParaRPr>
          </a:p>
        </p:txBody>
      </p:sp>
      <p:pic>
        <p:nvPicPr>
          <p:cNvPr id="34" name="図 33" descr="Eメールを送る男性のイラスト"/>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4944" y="3271791"/>
            <a:ext cx="1186903" cy="1241842"/>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グループ化 37"/>
          <p:cNvGrpSpPr/>
          <p:nvPr/>
        </p:nvGrpSpPr>
        <p:grpSpPr>
          <a:xfrm>
            <a:off x="7386602" y="1620000"/>
            <a:ext cx="713790" cy="1080000"/>
            <a:chOff x="6948264" y="1620000"/>
            <a:chExt cx="713790" cy="1080000"/>
          </a:xfrm>
        </p:grpSpPr>
        <p:pic>
          <p:nvPicPr>
            <p:cNvPr id="37" name="図 36"/>
            <p:cNvPicPr>
              <a:picLocks noChangeAspect="1"/>
            </p:cNvPicPr>
            <p:nvPr/>
          </p:nvPicPr>
          <p:blipFill>
            <a:blip r:embed="rId12" cstate="print">
              <a:clrChange>
                <a:clrFrom>
                  <a:srgbClr val="FFFFFF"/>
                </a:clrFrom>
                <a:clrTo>
                  <a:srgbClr val="FFFFFF">
                    <a:alpha val="0"/>
                  </a:srgbClr>
                </a:clrTo>
              </a:clrChange>
              <a:extLst>
                <a:ext uri="{BEBA8EAE-BF5A-486C-A8C5-ECC9F3942E4B}">
                  <a14:imgProps xmlns:a14="http://schemas.microsoft.com/office/drawing/2010/main">
                    <a14:imgLayer r:embed="rId13">
                      <a14:imgEffect>
                        <a14:saturation sat="300000"/>
                      </a14:imgEffect>
                    </a14:imgLayer>
                  </a14:imgProps>
                </a:ext>
                <a:ext uri="{28A0092B-C50C-407E-A947-70E740481C1C}">
                  <a14:useLocalDpi xmlns:a14="http://schemas.microsoft.com/office/drawing/2010/main" val="0"/>
                </a:ext>
              </a:extLst>
            </a:blip>
            <a:stretch>
              <a:fillRect/>
            </a:stretch>
          </p:blipFill>
          <p:spPr>
            <a:xfrm flipH="1">
              <a:off x="7308304" y="1772816"/>
              <a:ext cx="353750" cy="900000"/>
            </a:xfrm>
            <a:prstGeom prst="rect">
              <a:avLst/>
            </a:prstGeom>
          </p:spPr>
        </p:pic>
        <p:pic>
          <p:nvPicPr>
            <p:cNvPr id="31" name="図 30"/>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48264" y="1620000"/>
              <a:ext cx="424500" cy="1080000"/>
            </a:xfrm>
            <a:prstGeom prst="rect">
              <a:avLst/>
            </a:prstGeom>
          </p:spPr>
        </p:pic>
      </p:grpSp>
      <p:sp>
        <p:nvSpPr>
          <p:cNvPr id="39" name="十字形 38"/>
          <p:cNvSpPr/>
          <p:nvPr/>
        </p:nvSpPr>
        <p:spPr>
          <a:xfrm rot="2700000">
            <a:off x="388004" y="3205444"/>
            <a:ext cx="1080000" cy="1080000"/>
          </a:xfrm>
          <a:prstGeom prst="plus">
            <a:avLst>
              <a:gd name="adj" fmla="val 41636"/>
            </a:avLst>
          </a:prstGeom>
          <a:solidFill>
            <a:srgbClr val="CC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pic>
        <p:nvPicPr>
          <p:cNvPr id="43" name="図 42"/>
          <p:cNvPicPr>
            <a:picLocks noChangeAspect="1"/>
          </p:cNvPicPr>
          <p:nvPr/>
        </p:nvPicPr>
        <p:blipFill>
          <a:blip r:embed="rId15" cstate="print">
            <a:extLst>
              <a:ext uri="{BEBA8EAE-BF5A-486C-A8C5-ECC9F3942E4B}">
                <a14:imgProps xmlns:a14="http://schemas.microsoft.com/office/drawing/2010/main">
                  <a14:imgLayer r:embed="rId16">
                    <a14:imgEffect>
                      <a14:backgroundRemoval t="2451" b="97059" l="7087" r="93963">
                        <a14:foregroundMark x1="16010" y1="31127" x2="59318" y2="73284"/>
                        <a14:foregroundMark x1="53018" y1="6863" x2="82415" y2="33088"/>
                        <a14:foregroundMark x1="82152" y1="33088" x2="60892" y2="68137"/>
                        <a14:foregroundMark x1="51444" y1="8578" x2="21785" y2="26225"/>
                        <a14:foregroundMark x1="65617" y1="16422" x2="37795" y2="51961"/>
                        <a14:foregroundMark x1="30971" y1="27941" x2="68504" y2="52941"/>
                        <a14:foregroundMark x1="72966" y1="84314" x2="72966" y2="84314"/>
                        <a14:foregroundMark x1="70341" y1="87745" x2="70341" y2="87745"/>
                      </a14:backgroundRemoval>
                    </a14:imgEffect>
                  </a14:imgLayer>
                </a14:imgProps>
              </a:ext>
              <a:ext uri="{28A0092B-C50C-407E-A947-70E740481C1C}">
                <a14:useLocalDpi xmlns:a14="http://schemas.microsoft.com/office/drawing/2010/main" val="0"/>
              </a:ext>
            </a:extLst>
          </a:blip>
          <a:stretch>
            <a:fillRect/>
          </a:stretch>
        </p:blipFill>
        <p:spPr>
          <a:xfrm>
            <a:off x="6228184" y="3068960"/>
            <a:ext cx="878182" cy="940415"/>
          </a:xfrm>
          <a:prstGeom prst="rect">
            <a:avLst/>
          </a:prstGeom>
        </p:spPr>
      </p:pic>
      <p:sp>
        <p:nvSpPr>
          <p:cNvPr id="45" name="右中かっこ 44"/>
          <p:cNvSpPr/>
          <p:nvPr/>
        </p:nvSpPr>
        <p:spPr>
          <a:xfrm rot="16200000">
            <a:off x="1966382" y="1786145"/>
            <a:ext cx="332175" cy="2321739"/>
          </a:xfrm>
          <a:prstGeom prst="rightBrace">
            <a:avLst>
              <a:gd name="adj1" fmla="val 8333"/>
              <a:gd name="adj2" fmla="val 45940"/>
            </a:avLst>
          </a:prstGeom>
          <a:ln w="762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48" name="ドーナツ 47"/>
          <p:cNvSpPr/>
          <p:nvPr/>
        </p:nvSpPr>
        <p:spPr>
          <a:xfrm>
            <a:off x="2627784" y="3501008"/>
            <a:ext cx="1044000" cy="1044000"/>
          </a:xfrm>
          <a:prstGeom prst="donut">
            <a:avLst>
              <a:gd name="adj" fmla="val 19083"/>
            </a:avLst>
          </a:prstGeom>
          <a:solidFill>
            <a:srgbClr val="0066FF">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50" name="ドーナツ 49"/>
          <p:cNvSpPr/>
          <p:nvPr/>
        </p:nvSpPr>
        <p:spPr>
          <a:xfrm>
            <a:off x="7596336" y="3177088"/>
            <a:ext cx="1044000" cy="1044000"/>
          </a:xfrm>
          <a:prstGeom prst="donut">
            <a:avLst>
              <a:gd name="adj" fmla="val 19083"/>
            </a:avLst>
          </a:prstGeom>
          <a:solidFill>
            <a:srgbClr val="0066FF">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pic>
        <p:nvPicPr>
          <p:cNvPr id="51" name="図 50" descr="SNSのイラスト"/>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563888" y="3789040"/>
            <a:ext cx="1259656" cy="1158576"/>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直線コネクタ 53"/>
          <p:cNvCxnSpPr/>
          <p:nvPr/>
        </p:nvCxnSpPr>
        <p:spPr>
          <a:xfrm>
            <a:off x="324000" y="1548000"/>
            <a:ext cx="540000" cy="288000"/>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55" name="直線コネクタ 54"/>
          <p:cNvCxnSpPr/>
          <p:nvPr/>
        </p:nvCxnSpPr>
        <p:spPr>
          <a:xfrm>
            <a:off x="6696000" y="1548000"/>
            <a:ext cx="540000" cy="288000"/>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56" name="直線コネクタ 55"/>
          <p:cNvCxnSpPr/>
          <p:nvPr/>
        </p:nvCxnSpPr>
        <p:spPr>
          <a:xfrm>
            <a:off x="3600000" y="1548000"/>
            <a:ext cx="540000" cy="288000"/>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57" name="直線コネクタ 56"/>
          <p:cNvCxnSpPr/>
          <p:nvPr/>
        </p:nvCxnSpPr>
        <p:spPr>
          <a:xfrm flipV="1">
            <a:off x="324000" y="2412000"/>
            <a:ext cx="540000" cy="288000"/>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58" name="直線コネクタ 57"/>
          <p:cNvCxnSpPr/>
          <p:nvPr/>
        </p:nvCxnSpPr>
        <p:spPr>
          <a:xfrm flipV="1">
            <a:off x="6696000" y="2412000"/>
            <a:ext cx="540000" cy="288000"/>
          </a:xfrm>
          <a:prstGeom prst="line">
            <a:avLst/>
          </a:prstGeom>
          <a:effectLst/>
        </p:spPr>
        <p:style>
          <a:lnRef idx="2">
            <a:schemeClr val="accent6"/>
          </a:lnRef>
          <a:fillRef idx="0">
            <a:schemeClr val="accent6"/>
          </a:fillRef>
          <a:effectRef idx="1">
            <a:schemeClr val="accent6"/>
          </a:effectRef>
          <a:fontRef idx="minor">
            <a:schemeClr val="tx1"/>
          </a:fontRef>
        </p:style>
      </p:cxnSp>
      <p:cxnSp>
        <p:nvCxnSpPr>
          <p:cNvPr id="59" name="直線コネクタ 58"/>
          <p:cNvCxnSpPr/>
          <p:nvPr/>
        </p:nvCxnSpPr>
        <p:spPr>
          <a:xfrm flipV="1">
            <a:off x="3600000" y="2304000"/>
            <a:ext cx="540000" cy="288000"/>
          </a:xfrm>
          <a:prstGeom prst="line">
            <a:avLst/>
          </a:prstGeom>
          <a:effectLst/>
        </p:spPr>
        <p:style>
          <a:lnRef idx="2">
            <a:schemeClr val="accent6"/>
          </a:lnRef>
          <a:fillRef idx="0">
            <a:schemeClr val="accent6"/>
          </a:fillRef>
          <a:effectRef idx="1">
            <a:schemeClr val="accent6"/>
          </a:effectRef>
          <a:fontRef idx="minor">
            <a:schemeClr val="tx1"/>
          </a:fontRef>
        </p:style>
      </p:cxnSp>
      <p:sp>
        <p:nvSpPr>
          <p:cNvPr id="60" name="テキスト ボックス 59"/>
          <p:cNvSpPr txBox="1"/>
          <p:nvPr/>
        </p:nvSpPr>
        <p:spPr>
          <a:xfrm>
            <a:off x="416870" y="5171708"/>
            <a:ext cx="8310260" cy="1569660"/>
          </a:xfrm>
          <a:prstGeom prst="rect">
            <a:avLst/>
          </a:prstGeom>
          <a:noFill/>
        </p:spPr>
        <p:txBody>
          <a:bodyPr wrap="square" rtlCol="0">
            <a:spAutoFit/>
          </a:bodyPr>
          <a:lstStyle/>
          <a:p>
            <a:r>
              <a:rPr lang="ja-JP" altLang="en-US" sz="2400" b="1" dirty="0" smtClean="0">
                <a:ln w="18000">
                  <a:noFill/>
                  <a:prstDash val="solid"/>
                  <a:miter lim="800000"/>
                </a:ln>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公平な選挙が行われるために細かなルールが決められています。満１８歳未満の者が選挙運動をすることは公職選挙法上で禁止されています。また</a:t>
            </a:r>
            <a:r>
              <a:rPr kumimoji="1" lang="ja-JP" altLang="en-US" sz="2400" b="1" dirty="0" smtClean="0">
                <a:ln w="18000">
                  <a:noFill/>
                  <a:prstDash val="solid"/>
                  <a:miter lim="800000"/>
                </a:ln>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悪質な誹謗中傷など禁止</a:t>
            </a:r>
            <a:r>
              <a:rPr kumimoji="1" lang="ja-JP" altLang="en-US" sz="2400" b="1" dirty="0">
                <a:ln w="18000">
                  <a:noFill/>
                  <a:prstDash val="solid"/>
                  <a:miter lim="800000"/>
                </a:ln>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行為</a:t>
            </a:r>
            <a:r>
              <a:rPr kumimoji="1" lang="ja-JP" altLang="en-US" sz="2400" b="1" dirty="0" smtClean="0">
                <a:ln w="18000">
                  <a:noFill/>
                  <a:prstDash val="solid"/>
                  <a:miter lim="800000"/>
                </a:ln>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を</a:t>
            </a:r>
            <a:r>
              <a:rPr kumimoji="1" lang="ja-JP" altLang="en-US" sz="2400" b="1" dirty="0">
                <a:ln w="18000">
                  <a:noFill/>
                  <a:prstDash val="solid"/>
                  <a:miter lim="800000"/>
                </a:ln>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行う</a:t>
            </a:r>
            <a:r>
              <a:rPr kumimoji="1" lang="ja-JP" altLang="en-US" sz="2400" b="1" dirty="0" smtClean="0">
                <a:ln w="18000">
                  <a:noFill/>
                  <a:prstDash val="solid"/>
                  <a:miter lim="800000"/>
                </a:ln>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と処罰の対象となるので注意しましょう。</a:t>
            </a:r>
            <a:endParaRPr kumimoji="1" lang="ja-JP" altLang="en-US" sz="2400" b="1" dirty="0">
              <a:ln w="18000">
                <a:noFill/>
                <a:prstDash val="solid"/>
                <a:miter lim="800000"/>
              </a:ln>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テキスト ボックス 40"/>
          <p:cNvSpPr txBox="1"/>
          <p:nvPr/>
        </p:nvSpPr>
        <p:spPr>
          <a:xfrm>
            <a:off x="5652120" y="4648614"/>
            <a:ext cx="3187534" cy="430887"/>
          </a:xfrm>
          <a:prstGeom prst="rect">
            <a:avLst/>
          </a:prstGeom>
          <a:noFill/>
        </p:spPr>
        <p:txBody>
          <a:bodyPr wrap="square" rtlCol="0">
            <a:spAutoFit/>
          </a:bodyPr>
          <a:lstStyle/>
          <a:p>
            <a:r>
              <a:rPr kumimoji="1" lang="en-US" altLang="ja-JP" sz="1100" dirty="0" smtClean="0">
                <a:latin typeface="+mj-ea"/>
                <a:ea typeface="+mj-ea"/>
              </a:rPr>
              <a:t>※</a:t>
            </a:r>
            <a:r>
              <a:rPr kumimoji="1" lang="ja-JP" altLang="en-US" sz="1100" dirty="0" smtClean="0">
                <a:latin typeface="+mj-ea"/>
                <a:ea typeface="+mj-ea"/>
              </a:rPr>
              <a:t>電子メールアドレス等の表示義務など、</a:t>
            </a:r>
            <a:endParaRPr kumimoji="1" lang="en-US" altLang="ja-JP" sz="1100" dirty="0" smtClean="0">
              <a:latin typeface="+mj-ea"/>
              <a:ea typeface="+mj-ea"/>
            </a:endParaRPr>
          </a:p>
          <a:p>
            <a:r>
              <a:rPr lang="ja-JP" altLang="en-US" sz="1100" dirty="0">
                <a:latin typeface="+mj-ea"/>
                <a:ea typeface="+mj-ea"/>
              </a:rPr>
              <a:t>　それぞれ</a:t>
            </a:r>
            <a:r>
              <a:rPr kumimoji="1" lang="ja-JP" altLang="en-US" sz="1100" dirty="0" smtClean="0">
                <a:latin typeface="+mj-ea"/>
                <a:ea typeface="+mj-ea"/>
              </a:rPr>
              <a:t>条件（制限）があります。</a:t>
            </a:r>
            <a:endParaRPr kumimoji="1" lang="ja-JP" altLang="en-US" sz="1100" dirty="0">
              <a:latin typeface="+mj-ea"/>
              <a:ea typeface="+mj-ea"/>
            </a:endParaRPr>
          </a:p>
        </p:txBody>
      </p:sp>
      <p:sp>
        <p:nvSpPr>
          <p:cNvPr id="49" name="テキスト ボックス 48"/>
          <p:cNvSpPr txBox="1"/>
          <p:nvPr/>
        </p:nvSpPr>
        <p:spPr>
          <a:xfrm>
            <a:off x="6948264" y="3212976"/>
            <a:ext cx="1927566" cy="369332"/>
          </a:xfrm>
          <a:prstGeom prst="rect">
            <a:avLst/>
          </a:prstGeom>
          <a:noFill/>
        </p:spPr>
        <p:txBody>
          <a:bodyPr wrap="square" rtlCol="0">
            <a:spAutoFit/>
          </a:bodyPr>
          <a:lstStyle/>
          <a:p>
            <a:r>
              <a:rPr kumimoji="1" lang="ja-JP" altLang="en-US" dirty="0" smtClean="0">
                <a:latin typeface="+mj-ea"/>
                <a:ea typeface="+mj-ea"/>
              </a:rPr>
              <a:t>電子メール</a:t>
            </a:r>
            <a:r>
              <a:rPr kumimoji="1" lang="ja-JP" altLang="en-US" sz="1200" dirty="0" smtClean="0">
                <a:latin typeface="+mj-ea"/>
                <a:ea typeface="+mj-ea"/>
              </a:rPr>
              <a:t> </a:t>
            </a:r>
            <a:r>
              <a:rPr kumimoji="1" lang="en-US" altLang="ja-JP" sz="1200" dirty="0" smtClean="0">
                <a:latin typeface="+mj-ea"/>
                <a:ea typeface="+mj-ea"/>
              </a:rPr>
              <a:t>※</a:t>
            </a:r>
            <a:endParaRPr kumimoji="1" lang="ja-JP" altLang="en-US" sz="1200" dirty="0">
              <a:latin typeface="+mj-ea"/>
              <a:ea typeface="+mj-ea"/>
            </a:endParaRPr>
          </a:p>
        </p:txBody>
      </p:sp>
      <p:sp>
        <p:nvSpPr>
          <p:cNvPr id="46" name="右中かっこ 45"/>
          <p:cNvSpPr/>
          <p:nvPr/>
        </p:nvSpPr>
        <p:spPr>
          <a:xfrm rot="16200000">
            <a:off x="6082241" y="1778974"/>
            <a:ext cx="332175" cy="2321739"/>
          </a:xfrm>
          <a:prstGeom prst="rightBrace">
            <a:avLst>
              <a:gd name="adj1" fmla="val 8333"/>
              <a:gd name="adj2" fmla="val 45940"/>
            </a:avLst>
          </a:prstGeom>
          <a:ln w="762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42" name="ドーナツ 41"/>
          <p:cNvSpPr/>
          <p:nvPr/>
        </p:nvSpPr>
        <p:spPr>
          <a:xfrm>
            <a:off x="4752136" y="3177088"/>
            <a:ext cx="1044000" cy="1044000"/>
          </a:xfrm>
          <a:prstGeom prst="donut">
            <a:avLst>
              <a:gd name="adj" fmla="val 19083"/>
            </a:avLst>
          </a:prstGeom>
          <a:solidFill>
            <a:srgbClr val="0066FF">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3" name="テキスト ボックス 12"/>
          <p:cNvSpPr txBox="1"/>
          <p:nvPr/>
        </p:nvSpPr>
        <p:spPr>
          <a:xfrm>
            <a:off x="2843808" y="3060829"/>
            <a:ext cx="3312368" cy="800219"/>
          </a:xfrm>
          <a:prstGeom prst="rect">
            <a:avLst/>
          </a:prstGeom>
          <a:noFill/>
        </p:spPr>
        <p:txBody>
          <a:bodyPr wrap="square" rtlCol="0">
            <a:spAutoFit/>
          </a:bodyPr>
          <a:lstStyle/>
          <a:p>
            <a:r>
              <a:rPr kumimoji="1" lang="ja-JP" altLang="en-US" dirty="0" smtClean="0">
                <a:latin typeface="+mj-ea"/>
                <a:ea typeface="+mj-ea"/>
              </a:rPr>
              <a:t>  ウェブサイト等</a:t>
            </a:r>
            <a:r>
              <a:rPr kumimoji="1" lang="ja-JP" altLang="en-US" sz="1200" dirty="0" smtClean="0">
                <a:latin typeface="+mj-ea"/>
                <a:ea typeface="+mj-ea"/>
              </a:rPr>
              <a:t> </a:t>
            </a:r>
            <a:r>
              <a:rPr kumimoji="1" lang="en-US" altLang="ja-JP" sz="1200" dirty="0" smtClean="0">
                <a:latin typeface="+mj-ea"/>
                <a:ea typeface="+mj-ea"/>
              </a:rPr>
              <a:t>※</a:t>
            </a:r>
            <a:endParaRPr kumimoji="1" lang="en-US" altLang="ja-JP" dirty="0" smtClean="0">
              <a:latin typeface="+mj-ea"/>
              <a:ea typeface="+mj-ea"/>
            </a:endParaRPr>
          </a:p>
          <a:p>
            <a:r>
              <a:rPr kumimoji="1" lang="ja-JP" altLang="en-US" sz="1400" dirty="0" smtClean="0">
                <a:latin typeface="+mj-ea"/>
                <a:ea typeface="+mj-ea"/>
              </a:rPr>
              <a:t>（ホームページ、ブログ、掲示板、</a:t>
            </a:r>
            <a:endParaRPr kumimoji="1" lang="en-US" altLang="ja-JP" sz="1400" dirty="0" smtClean="0">
              <a:latin typeface="+mj-ea"/>
              <a:ea typeface="+mj-ea"/>
            </a:endParaRPr>
          </a:p>
          <a:p>
            <a:r>
              <a:rPr lang="ja-JP" altLang="en-US" sz="1400" dirty="0">
                <a:latin typeface="+mj-ea"/>
                <a:ea typeface="+mj-ea"/>
              </a:rPr>
              <a:t>　</a:t>
            </a:r>
            <a:r>
              <a:rPr kumimoji="1" lang="ja-JP" altLang="en-US" sz="1400" dirty="0" smtClean="0">
                <a:latin typeface="+mj-ea"/>
                <a:ea typeface="+mj-ea"/>
              </a:rPr>
              <a:t>ＳＮＳ、</a:t>
            </a:r>
            <a:r>
              <a:rPr lang="ja-JP" altLang="en-US" sz="1400" dirty="0" smtClean="0">
                <a:latin typeface="+mj-ea"/>
                <a:ea typeface="+mj-ea"/>
              </a:rPr>
              <a:t>動画共有サイト</a:t>
            </a:r>
            <a:r>
              <a:rPr kumimoji="1" lang="ja-JP" altLang="en-US" sz="1400" dirty="0" smtClean="0">
                <a:latin typeface="+mj-ea"/>
                <a:ea typeface="+mj-ea"/>
              </a:rPr>
              <a:t>など）</a:t>
            </a:r>
            <a:endParaRPr kumimoji="1" lang="ja-JP" altLang="en-US" sz="1400" dirty="0">
              <a:latin typeface="+mj-ea"/>
              <a:ea typeface="+mj-ea"/>
            </a:endParaRPr>
          </a:p>
        </p:txBody>
      </p:sp>
    </p:spTree>
    <p:extLst>
      <p:ext uri="{BB962C8B-B14F-4D97-AF65-F5344CB8AC3E}">
        <p14:creationId xmlns:p14="http://schemas.microsoft.com/office/powerpoint/2010/main" val="23398238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rot="19140000">
            <a:off x="722793" y="1599334"/>
            <a:ext cx="5212080" cy="900000"/>
          </a:xfrm>
        </p:spPr>
        <p:txBody>
          <a:bodyPr/>
          <a:lstStyle/>
          <a:p>
            <a:r>
              <a:rPr kumimoji="1" lang="ja-JP" altLang="en-US" sz="3600" dirty="0" smtClean="0"/>
              <a:t>さいごに</a:t>
            </a:r>
            <a:r>
              <a:rPr kumimoji="1" lang="en-US" altLang="ja-JP" sz="3600" dirty="0" smtClean="0"/>
              <a:t>…</a:t>
            </a:r>
            <a:endParaRPr kumimoji="1" lang="ja-JP" altLang="en-US" sz="3600" dirty="0"/>
          </a:p>
        </p:txBody>
      </p:sp>
      <p:sp>
        <p:nvSpPr>
          <p:cNvPr id="4" name="テキスト プレースホルダー 3"/>
          <p:cNvSpPr>
            <a:spLocks noGrp="1"/>
          </p:cNvSpPr>
          <p:nvPr>
            <p:ph type="body" sz="half" idx="2"/>
          </p:nvPr>
        </p:nvSpPr>
        <p:spPr>
          <a:xfrm rot="19140000">
            <a:off x="1311634" y="2109881"/>
            <a:ext cx="5794760" cy="1008000"/>
          </a:xfrm>
        </p:spPr>
        <p:txBody>
          <a:bodyPr>
            <a:noAutofit/>
          </a:bodyPr>
          <a:lstStyle/>
          <a:p>
            <a:r>
              <a:rPr kumimoji="1" lang="ja-JP" altLang="en-US" sz="4400" b="0" dirty="0" smtClean="0">
                <a:latin typeface="+mj-ea"/>
                <a:ea typeface="+mj-ea"/>
              </a:rPr>
              <a:t>投票所で待ってます！</a:t>
            </a:r>
            <a:endParaRPr kumimoji="1" lang="ja-JP" altLang="en-US" sz="4400" b="0" dirty="0">
              <a:latin typeface="+mj-ea"/>
              <a:ea typeface="+mj-ea"/>
            </a:endParaRPr>
          </a:p>
        </p:txBody>
      </p:sp>
      <p:pic>
        <p:nvPicPr>
          <p:cNvPr id="6" name="図 5"/>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111" b="79535" l="8900" r="92089">
                        <a14:foregroundMark x1="51298" y1="55088" x2="51298" y2="55088"/>
                      </a14:backgroundRemoval>
                    </a14:imgEffect>
                  </a14:imgLayer>
                </a14:imgProps>
              </a:ext>
              <a:ext uri="{28A0092B-C50C-407E-A947-70E740481C1C}">
                <a14:useLocalDpi xmlns:a14="http://schemas.microsoft.com/office/drawing/2010/main" val="0"/>
              </a:ext>
            </a:extLst>
          </a:blip>
          <a:srcRect r="8582" b="21351"/>
          <a:stretch/>
        </p:blipFill>
        <p:spPr>
          <a:xfrm>
            <a:off x="4283968" y="2185839"/>
            <a:ext cx="4860032" cy="4672161"/>
          </a:xfrm>
          <a:prstGeom prst="rect">
            <a:avLst/>
          </a:prstGeom>
        </p:spPr>
      </p:pic>
      <p:sp>
        <p:nvSpPr>
          <p:cNvPr id="7" name="テキスト ボックス 6"/>
          <p:cNvSpPr txBox="1"/>
          <p:nvPr/>
        </p:nvSpPr>
        <p:spPr>
          <a:xfrm>
            <a:off x="416870" y="6472475"/>
            <a:ext cx="3867098" cy="400110"/>
          </a:xfrm>
          <a:prstGeom prst="rect">
            <a:avLst/>
          </a:prstGeom>
          <a:noFill/>
        </p:spPr>
        <p:txBody>
          <a:bodyPr wrap="square" rtlCol="0">
            <a:spAutoFit/>
          </a:bodyPr>
          <a:lstStyle/>
          <a:p>
            <a:r>
              <a:rPr kumimoji="1" lang="ja-JP" altLang="en-US" sz="2000" b="1" dirty="0" smtClean="0">
                <a:ln w="18000">
                  <a:noFill/>
                  <a:prstDash val="solid"/>
                  <a:miter lim="800000"/>
                </a:ln>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松戸市選挙管理委員会</a:t>
            </a:r>
            <a:endParaRPr kumimoji="1" lang="ja-JP" altLang="en-US" sz="2000" b="1" dirty="0">
              <a:ln w="18000">
                <a:noFill/>
                <a:prstDash val="solid"/>
                <a:miter lim="800000"/>
              </a:ln>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022396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a:t>正解</a:t>
            </a:r>
            <a:r>
              <a:rPr lang="ja-JP" altLang="en-US" sz="3600" dirty="0" smtClean="0"/>
              <a:t>は「</a:t>
            </a:r>
            <a:r>
              <a:rPr lang="en-US" altLang="ja-JP" sz="3600" dirty="0" smtClean="0">
                <a:solidFill>
                  <a:srgbClr val="FF0000"/>
                </a:solidFill>
              </a:rPr>
              <a:t>×</a:t>
            </a:r>
            <a:r>
              <a:rPr lang="ja-JP" altLang="en-US" sz="3600" dirty="0" smtClean="0"/>
              <a:t>」</a:t>
            </a:r>
            <a:endParaRPr kumimoji="1" lang="ja-JP" altLang="en-US" sz="3600" dirty="0"/>
          </a:p>
        </p:txBody>
      </p:sp>
      <p:sp>
        <p:nvSpPr>
          <p:cNvPr id="3" name="コンテンツ プレースホルダー 2"/>
          <p:cNvSpPr>
            <a:spLocks noGrp="1"/>
          </p:cNvSpPr>
          <p:nvPr>
            <p:ph idx="1"/>
          </p:nvPr>
        </p:nvSpPr>
        <p:spPr>
          <a:xfrm>
            <a:off x="612000" y="1100626"/>
            <a:ext cx="7920000" cy="3984558"/>
          </a:xfrm>
        </p:spPr>
        <p:txBody>
          <a:bodyPr anchor="ctr">
            <a:normAutofit/>
          </a:bodyPr>
          <a:lstStyle/>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たとえ投票率が低くとも、この選挙の結果は有効なものとして</a:t>
            </a:r>
            <a:r>
              <a:rPr lang="ja-JP" altLang="en-US" sz="2400" dirty="0">
                <a:latin typeface="FG角ｺﾞｼｯｸ体Ca-M" panose="020B0609000000000000" pitchFamily="49" charset="-128"/>
                <a:ea typeface="FG角ｺﾞｼｯｸ体Ca-M" panose="020B0609000000000000" pitchFamily="49" charset="-128"/>
              </a:rPr>
              <a:t>確定</a:t>
            </a:r>
            <a:r>
              <a:rPr lang="ja-JP" altLang="en-US" sz="2400" dirty="0" smtClean="0">
                <a:latin typeface="FG角ｺﾞｼｯｸ体Ca-M" panose="020B0609000000000000" pitchFamily="49" charset="-128"/>
                <a:ea typeface="FG角ｺﾞｼｯｸ体Ca-M" panose="020B0609000000000000" pitchFamily="49" charset="-128"/>
              </a:rPr>
              <a:t>します。投票率が低いことだけを理由に無効とはなりません。</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しかしながら、このような低投票率の選挙において有権者のみなさんの意思が反映されているかどうかは考えなければなりません。</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2400" dirty="0">
                <a:latin typeface="FG角ｺﾞｼｯｸ体Ca-M" panose="020B0609000000000000" pitchFamily="49" charset="-128"/>
                <a:ea typeface="FG角ｺﾞｼｯｸ体Ca-M" panose="020B0609000000000000" pitchFamily="49" charset="-128"/>
              </a:rPr>
              <a:t>　</a:t>
            </a:r>
            <a:r>
              <a:rPr lang="ja-JP" altLang="en-US" sz="2400" dirty="0" smtClean="0">
                <a:latin typeface="FG角ｺﾞｼｯｸ体Ca-M" panose="020B0609000000000000" pitchFamily="49" charset="-128"/>
                <a:ea typeface="FG角ｺﾞｼｯｸ体Ca-M" panose="020B0609000000000000" pitchFamily="49" charset="-128"/>
              </a:rPr>
              <a:t>　ちなみに、平成</a:t>
            </a:r>
            <a:r>
              <a:rPr lang="en-US" altLang="ja-JP" sz="2400" dirty="0" smtClean="0">
                <a:latin typeface="FG角ｺﾞｼｯｸ体Ca-M" panose="020B0609000000000000" pitchFamily="49" charset="-128"/>
                <a:ea typeface="FG角ｺﾞｼｯｸ体Ca-M" panose="020B0609000000000000" pitchFamily="49" charset="-128"/>
              </a:rPr>
              <a:t>29</a:t>
            </a:r>
            <a:r>
              <a:rPr lang="ja-JP" altLang="en-US" sz="2400" dirty="0" smtClean="0">
                <a:latin typeface="FG角ｺﾞｼｯｸ体Ca-M" panose="020B0609000000000000" pitchFamily="49" charset="-128"/>
                <a:ea typeface="FG角ｺﾞｼｯｸ体Ca-M" panose="020B0609000000000000" pitchFamily="49" charset="-128"/>
              </a:rPr>
              <a:t>年</a:t>
            </a:r>
            <a:r>
              <a:rPr lang="en-US" altLang="ja-JP" sz="2400" dirty="0" smtClean="0">
                <a:latin typeface="FG角ｺﾞｼｯｸ体Ca-M" panose="020B0609000000000000" pitchFamily="49" charset="-128"/>
                <a:ea typeface="FG角ｺﾞｼｯｸ体Ca-M" panose="020B0609000000000000" pitchFamily="49" charset="-128"/>
              </a:rPr>
              <a:t>3</a:t>
            </a:r>
            <a:r>
              <a:rPr lang="ja-JP" altLang="en-US" sz="2400" dirty="0" smtClean="0">
                <a:latin typeface="FG角ｺﾞｼｯｸ体Ca-M" panose="020B0609000000000000" pitchFamily="49" charset="-128"/>
                <a:ea typeface="FG角ｺﾞｼｯｸ体Ca-M" panose="020B0609000000000000" pitchFamily="49" charset="-128"/>
              </a:rPr>
              <a:t>月</a:t>
            </a:r>
            <a:r>
              <a:rPr lang="en-US" altLang="ja-JP" sz="2400" dirty="0" smtClean="0">
                <a:latin typeface="FG角ｺﾞｼｯｸ体Ca-M" panose="020B0609000000000000" pitchFamily="49" charset="-128"/>
                <a:ea typeface="FG角ｺﾞｼｯｸ体Ca-M" panose="020B0609000000000000" pitchFamily="49" charset="-128"/>
              </a:rPr>
              <a:t>26</a:t>
            </a:r>
            <a:r>
              <a:rPr lang="ja-JP" altLang="en-US" sz="2400" dirty="0" smtClean="0">
                <a:latin typeface="FG角ｺﾞｼｯｸ体Ca-M" panose="020B0609000000000000" pitchFamily="49" charset="-128"/>
                <a:ea typeface="FG角ｺﾞｼｯｸ体Ca-M" panose="020B0609000000000000" pitchFamily="49" charset="-128"/>
              </a:rPr>
              <a:t>日執行の千葉県知事選挙における松戸市全体の投票率は、</a:t>
            </a:r>
            <a:r>
              <a:rPr lang="en-US" altLang="ja-JP" sz="2400" dirty="0" smtClean="0">
                <a:latin typeface="FG角ｺﾞｼｯｸ体Ca-M" panose="020B0609000000000000" pitchFamily="49" charset="-128"/>
                <a:ea typeface="FG角ｺﾞｼｯｸ体Ca-M" panose="020B0609000000000000" pitchFamily="49" charset="-128"/>
              </a:rPr>
              <a:t>26.01</a:t>
            </a:r>
            <a:r>
              <a:rPr lang="ja-JP" altLang="en-US" sz="2400" dirty="0" smtClean="0">
                <a:latin typeface="FG角ｺﾞｼｯｸ体Ca-M" panose="020B0609000000000000" pitchFamily="49" charset="-128"/>
                <a:ea typeface="FG角ｺﾞｼｯｸ体Ca-M" panose="020B0609000000000000" pitchFamily="49" charset="-128"/>
              </a:rPr>
              <a:t>％でした。</a:t>
            </a:r>
            <a:endParaRPr lang="en-US" altLang="ja-JP" sz="2400" dirty="0" smtClean="0">
              <a:latin typeface="FG角ｺﾞｼｯｸ体Ca-M" panose="020B0609000000000000" pitchFamily="49" charset="-128"/>
              <a:ea typeface="FG角ｺﾞｼｯｸ体Ca-M" panose="020B0609000000000000" pitchFamily="49" charset="-128"/>
            </a:endParaRPr>
          </a:p>
          <a:p>
            <a:r>
              <a:rPr lang="ja-JP" altLang="en-US" sz="1800" dirty="0" smtClean="0">
                <a:latin typeface="FG角ｺﾞｼｯｸ体Ca-M" panose="020B0609000000000000" pitchFamily="49" charset="-128"/>
                <a:ea typeface="FG角ｺﾞｼｯｸ体Ca-M" panose="020B0609000000000000" pitchFamily="49" charset="-128"/>
              </a:rPr>
              <a:t>　</a:t>
            </a:r>
            <a:r>
              <a:rPr lang="en-US" altLang="ja-JP" sz="1800" dirty="0" smtClean="0">
                <a:latin typeface="FG角ｺﾞｼｯｸ体Ca-M" panose="020B0609000000000000" pitchFamily="49" charset="-128"/>
                <a:ea typeface="FG角ｺﾞｼｯｸ体Ca-M" panose="020B0609000000000000" pitchFamily="49" charset="-128"/>
              </a:rPr>
              <a:t>※</a:t>
            </a:r>
            <a:r>
              <a:rPr lang="ja-JP" altLang="en-US" sz="1800" dirty="0" smtClean="0">
                <a:latin typeface="FG角ｺﾞｼｯｸ体Ca-M" panose="020B0609000000000000" pitchFamily="49" charset="-128"/>
                <a:ea typeface="FG角ｺﾞｼｯｸ体Ca-M" panose="020B0609000000000000" pitchFamily="49" charset="-128"/>
              </a:rPr>
              <a:t>最低投票率の決まりはありませんが、当選人となるためには、一定数（法定得票数）以上の得票があることが必要となります。</a:t>
            </a:r>
            <a:endParaRPr lang="en-US" altLang="ja-JP" sz="1800" dirty="0" smtClean="0">
              <a:latin typeface="FG角ｺﾞｼｯｸ体Ca-M" panose="020B0609000000000000" pitchFamily="49" charset="-128"/>
              <a:ea typeface="FG角ｺﾞｼｯｸ体Ca-M" panose="020B0609000000000000" pitchFamily="49" charset="-128"/>
            </a:endParaRPr>
          </a:p>
        </p:txBody>
      </p:sp>
    </p:spTree>
    <p:extLst>
      <p:ext uri="{BB962C8B-B14F-4D97-AF65-F5344CB8AC3E}">
        <p14:creationId xmlns:p14="http://schemas.microsoft.com/office/powerpoint/2010/main" val="20312997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1530" y="365760"/>
            <a:ext cx="7520940" cy="548640"/>
          </a:xfrm>
        </p:spPr>
        <p:txBody>
          <a:bodyPr/>
          <a:lstStyle/>
          <a:p>
            <a:pPr algn="ctr"/>
            <a:r>
              <a:rPr kumimoji="1" lang="ja-JP" altLang="en-US" b="1" dirty="0" smtClean="0">
                <a:latin typeface="FG角ｺﾞｼｯｸ体Ca-M" panose="020B0609000000000000" pitchFamily="49" charset="-128"/>
                <a:ea typeface="FG角ｺﾞｼｯｸ体Ca-M" panose="020B0609000000000000" pitchFamily="49" charset="-128"/>
              </a:rPr>
              <a:t>～投票に行かないとどうなる？～</a:t>
            </a:r>
            <a:endParaRPr kumimoji="1" lang="ja-JP" altLang="en-US" b="1" dirty="0">
              <a:latin typeface="FG角ｺﾞｼｯｸ体Ca-M" panose="020B0609000000000000" pitchFamily="49" charset="-128"/>
              <a:ea typeface="FG角ｺﾞｼｯｸ体Ca-M" panose="020B0609000000000000" pitchFamily="49" charset="-128"/>
            </a:endParaRPr>
          </a:p>
        </p:txBody>
      </p:sp>
      <p:sp>
        <p:nvSpPr>
          <p:cNvPr id="3" name="コンテンツ プレースホルダー 2"/>
          <p:cNvSpPr>
            <a:spLocks noGrp="1"/>
          </p:cNvSpPr>
          <p:nvPr>
            <p:ph idx="1"/>
          </p:nvPr>
        </p:nvSpPr>
        <p:spPr>
          <a:xfrm>
            <a:off x="612000" y="1100627"/>
            <a:ext cx="7920000" cy="810478"/>
          </a:xfrm>
        </p:spPr>
        <p:txBody>
          <a:bodyPr anchor="t">
            <a:spAutoFit/>
          </a:bodyPr>
          <a:lstStyle/>
          <a:p>
            <a:r>
              <a:rPr lang="ja-JP" altLang="en-US" sz="2000" dirty="0" smtClean="0">
                <a:latin typeface="FGP角ｺﾞｼｯｸ体Ca-B" panose="020B0800000000000000" pitchFamily="50" charset="-128"/>
                <a:ea typeface="FGP角ｺﾞｼｯｸ体Ca-B" panose="020B0800000000000000" pitchFamily="50" charset="-128"/>
              </a:rPr>
              <a:t>（例）学校の体育館の使用方法を投票で決めましょう。</a:t>
            </a:r>
            <a:endParaRPr lang="en-US" altLang="ja-JP" sz="2000" dirty="0" smtClean="0">
              <a:latin typeface="FGP角ｺﾞｼｯｸ体Ca-B" panose="020B0800000000000000" pitchFamily="50" charset="-128"/>
              <a:ea typeface="FGP角ｺﾞｼｯｸ体Ca-B" panose="020B0800000000000000" pitchFamily="50" charset="-128"/>
            </a:endParaRPr>
          </a:p>
          <a:p>
            <a:endParaRPr lang="en-US" altLang="ja-JP" sz="2000" dirty="0" smtClean="0">
              <a:latin typeface="FGP角ｺﾞｼｯｸ体Ca-B" panose="020B0800000000000000" pitchFamily="50" charset="-128"/>
              <a:ea typeface="FGP角ｺﾞｼｯｸ体Ca-B" panose="020B0800000000000000"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5731" y="1556792"/>
            <a:ext cx="2198717" cy="1800200"/>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784" y="1700808"/>
            <a:ext cx="1944216" cy="1540792"/>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6308" y="2085380"/>
            <a:ext cx="1261174" cy="1214893"/>
          </a:xfrm>
          <a:prstGeom prst="rect">
            <a:avLst/>
          </a:prstGeom>
        </p:spPr>
      </p:pic>
      <p:grpSp>
        <p:nvGrpSpPr>
          <p:cNvPr id="11" name="グループ化 10"/>
          <p:cNvGrpSpPr/>
          <p:nvPr/>
        </p:nvGrpSpPr>
        <p:grpSpPr>
          <a:xfrm>
            <a:off x="432000" y="3600000"/>
            <a:ext cx="324000" cy="566976"/>
            <a:chOff x="719608" y="3645024"/>
            <a:chExt cx="324000" cy="566976"/>
          </a:xfrm>
        </p:grpSpPr>
        <p:sp>
          <p:nvSpPr>
            <p:cNvPr id="9" name="円/楕円 8"/>
            <p:cNvSpPr/>
            <p:nvPr/>
          </p:nvSpPr>
          <p:spPr>
            <a:xfrm>
              <a:off x="737608" y="3645024"/>
              <a:ext cx="288000" cy="28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片側の 2 つの角を丸めた四角形 9"/>
            <p:cNvSpPr/>
            <p:nvPr/>
          </p:nvSpPr>
          <p:spPr>
            <a:xfrm>
              <a:off x="719608" y="3924000"/>
              <a:ext cx="324000" cy="288000"/>
            </a:xfrm>
            <a:prstGeom prst="round2SameRect">
              <a:avLst>
                <a:gd name="adj1" fmla="val 45237"/>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円/楕円 11"/>
            <p:cNvSpPr/>
            <p:nvPr/>
          </p:nvSpPr>
          <p:spPr>
            <a:xfrm>
              <a:off x="737608" y="3646940"/>
              <a:ext cx="288000" cy="28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3" name="グループ化 12"/>
          <p:cNvGrpSpPr/>
          <p:nvPr/>
        </p:nvGrpSpPr>
        <p:grpSpPr>
          <a:xfrm>
            <a:off x="864000" y="3600000"/>
            <a:ext cx="324000" cy="566976"/>
            <a:chOff x="719608" y="3645024"/>
            <a:chExt cx="324000" cy="566976"/>
          </a:xfrm>
        </p:grpSpPr>
        <p:sp>
          <p:nvSpPr>
            <p:cNvPr id="14" name="円/楕円 13"/>
            <p:cNvSpPr/>
            <p:nvPr/>
          </p:nvSpPr>
          <p:spPr>
            <a:xfrm>
              <a:off x="737608" y="3645024"/>
              <a:ext cx="288000" cy="28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片側の 2 つの角を丸めた四角形 14"/>
            <p:cNvSpPr/>
            <p:nvPr/>
          </p:nvSpPr>
          <p:spPr>
            <a:xfrm>
              <a:off x="719608" y="3924000"/>
              <a:ext cx="324000" cy="288000"/>
            </a:xfrm>
            <a:prstGeom prst="round2SameRect">
              <a:avLst>
                <a:gd name="adj1" fmla="val 45237"/>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円/楕円 15"/>
            <p:cNvSpPr/>
            <p:nvPr/>
          </p:nvSpPr>
          <p:spPr>
            <a:xfrm>
              <a:off x="737608" y="3646940"/>
              <a:ext cx="288000" cy="28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7" name="グループ化 16"/>
          <p:cNvGrpSpPr/>
          <p:nvPr/>
        </p:nvGrpSpPr>
        <p:grpSpPr>
          <a:xfrm>
            <a:off x="1296000" y="3600000"/>
            <a:ext cx="324000" cy="566976"/>
            <a:chOff x="719608" y="3645024"/>
            <a:chExt cx="324000" cy="566976"/>
          </a:xfrm>
        </p:grpSpPr>
        <p:sp>
          <p:nvSpPr>
            <p:cNvPr id="18" name="円/楕円 17"/>
            <p:cNvSpPr/>
            <p:nvPr/>
          </p:nvSpPr>
          <p:spPr>
            <a:xfrm>
              <a:off x="737608" y="3645024"/>
              <a:ext cx="288000" cy="28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片側の 2 つの角を丸めた四角形 18"/>
            <p:cNvSpPr/>
            <p:nvPr/>
          </p:nvSpPr>
          <p:spPr>
            <a:xfrm>
              <a:off x="719608" y="3924000"/>
              <a:ext cx="324000" cy="288000"/>
            </a:xfrm>
            <a:prstGeom prst="round2SameRect">
              <a:avLst>
                <a:gd name="adj1" fmla="val 45237"/>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円/楕円 19"/>
            <p:cNvSpPr/>
            <p:nvPr/>
          </p:nvSpPr>
          <p:spPr>
            <a:xfrm>
              <a:off x="737608" y="3646940"/>
              <a:ext cx="288000" cy="28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1" name="グループ化 20"/>
          <p:cNvGrpSpPr/>
          <p:nvPr/>
        </p:nvGrpSpPr>
        <p:grpSpPr>
          <a:xfrm>
            <a:off x="1728000" y="3600000"/>
            <a:ext cx="324000" cy="566976"/>
            <a:chOff x="719608" y="3645024"/>
            <a:chExt cx="324000" cy="566976"/>
          </a:xfrm>
        </p:grpSpPr>
        <p:sp>
          <p:nvSpPr>
            <p:cNvPr id="22" name="円/楕円 21"/>
            <p:cNvSpPr/>
            <p:nvPr/>
          </p:nvSpPr>
          <p:spPr>
            <a:xfrm>
              <a:off x="737608" y="3645024"/>
              <a:ext cx="288000" cy="28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片側の 2 つの角を丸めた四角形 22"/>
            <p:cNvSpPr/>
            <p:nvPr/>
          </p:nvSpPr>
          <p:spPr>
            <a:xfrm>
              <a:off x="719608" y="3924000"/>
              <a:ext cx="324000" cy="288000"/>
            </a:xfrm>
            <a:prstGeom prst="round2SameRect">
              <a:avLst>
                <a:gd name="adj1" fmla="val 45237"/>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円/楕円 23"/>
            <p:cNvSpPr/>
            <p:nvPr/>
          </p:nvSpPr>
          <p:spPr>
            <a:xfrm>
              <a:off x="737608" y="3646940"/>
              <a:ext cx="288000" cy="28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5" name="グループ化 24"/>
          <p:cNvGrpSpPr/>
          <p:nvPr/>
        </p:nvGrpSpPr>
        <p:grpSpPr>
          <a:xfrm>
            <a:off x="2160000" y="3600000"/>
            <a:ext cx="324000" cy="566976"/>
            <a:chOff x="719608" y="3645024"/>
            <a:chExt cx="324000" cy="566976"/>
          </a:xfrm>
        </p:grpSpPr>
        <p:sp>
          <p:nvSpPr>
            <p:cNvPr id="26" name="円/楕円 25"/>
            <p:cNvSpPr/>
            <p:nvPr/>
          </p:nvSpPr>
          <p:spPr>
            <a:xfrm>
              <a:off x="737608" y="3645024"/>
              <a:ext cx="288000" cy="28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片側の 2 つの角を丸めた四角形 26"/>
            <p:cNvSpPr/>
            <p:nvPr/>
          </p:nvSpPr>
          <p:spPr>
            <a:xfrm>
              <a:off x="719608" y="3924000"/>
              <a:ext cx="324000" cy="288000"/>
            </a:xfrm>
            <a:prstGeom prst="round2SameRect">
              <a:avLst>
                <a:gd name="adj1" fmla="val 45237"/>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円/楕円 27"/>
            <p:cNvSpPr/>
            <p:nvPr/>
          </p:nvSpPr>
          <p:spPr>
            <a:xfrm>
              <a:off x="737608" y="3646940"/>
              <a:ext cx="288000" cy="28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9" name="グループ化 28"/>
          <p:cNvGrpSpPr/>
          <p:nvPr/>
        </p:nvGrpSpPr>
        <p:grpSpPr>
          <a:xfrm>
            <a:off x="432000" y="4320000"/>
            <a:ext cx="324000" cy="566976"/>
            <a:chOff x="719608" y="3645024"/>
            <a:chExt cx="324000" cy="566976"/>
          </a:xfrm>
          <a:solidFill>
            <a:schemeClr val="accent4">
              <a:lumMod val="40000"/>
              <a:lumOff val="60000"/>
            </a:schemeClr>
          </a:solidFill>
        </p:grpSpPr>
        <p:sp>
          <p:nvSpPr>
            <p:cNvPr id="30" name="円/楕円 29"/>
            <p:cNvSpPr/>
            <p:nvPr/>
          </p:nvSpPr>
          <p:spPr>
            <a:xfrm>
              <a:off x="737608" y="3645024"/>
              <a:ext cx="288000" cy="288000"/>
            </a:xfrm>
            <a:prstGeom prst="ellipse">
              <a:avLst/>
            </a:prstGeom>
            <a:grp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片側の 2 つの角を丸めた四角形 30"/>
            <p:cNvSpPr/>
            <p:nvPr/>
          </p:nvSpPr>
          <p:spPr>
            <a:xfrm>
              <a:off x="719608" y="3924000"/>
              <a:ext cx="324000" cy="288000"/>
            </a:xfrm>
            <a:prstGeom prst="round2SameRect">
              <a:avLst>
                <a:gd name="adj1" fmla="val 45237"/>
                <a:gd name="adj2" fmla="val 0"/>
              </a:avLst>
            </a:prstGeom>
            <a:grp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円/楕円 31"/>
            <p:cNvSpPr/>
            <p:nvPr/>
          </p:nvSpPr>
          <p:spPr>
            <a:xfrm>
              <a:off x="737608" y="3646940"/>
              <a:ext cx="288000" cy="288000"/>
            </a:xfrm>
            <a:prstGeom prst="ellipse">
              <a:avLst/>
            </a:prstGeom>
            <a:grp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3" name="グループ化 32"/>
          <p:cNvGrpSpPr/>
          <p:nvPr/>
        </p:nvGrpSpPr>
        <p:grpSpPr>
          <a:xfrm>
            <a:off x="864000" y="4320000"/>
            <a:ext cx="324000" cy="566976"/>
            <a:chOff x="719608" y="3645024"/>
            <a:chExt cx="324000" cy="566976"/>
          </a:xfrm>
          <a:solidFill>
            <a:schemeClr val="accent4">
              <a:lumMod val="40000"/>
              <a:lumOff val="60000"/>
            </a:schemeClr>
          </a:solidFill>
        </p:grpSpPr>
        <p:sp>
          <p:nvSpPr>
            <p:cNvPr id="34" name="円/楕円 33"/>
            <p:cNvSpPr/>
            <p:nvPr/>
          </p:nvSpPr>
          <p:spPr>
            <a:xfrm>
              <a:off x="737608" y="3645024"/>
              <a:ext cx="288000" cy="288000"/>
            </a:xfrm>
            <a:prstGeom prst="ellipse">
              <a:avLst/>
            </a:prstGeom>
            <a:grp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片側の 2 つの角を丸めた四角形 34"/>
            <p:cNvSpPr/>
            <p:nvPr/>
          </p:nvSpPr>
          <p:spPr>
            <a:xfrm>
              <a:off x="719608" y="3924000"/>
              <a:ext cx="324000" cy="288000"/>
            </a:xfrm>
            <a:prstGeom prst="round2SameRect">
              <a:avLst>
                <a:gd name="adj1" fmla="val 45237"/>
                <a:gd name="adj2" fmla="val 0"/>
              </a:avLst>
            </a:prstGeom>
            <a:grp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円/楕円 35"/>
            <p:cNvSpPr/>
            <p:nvPr/>
          </p:nvSpPr>
          <p:spPr>
            <a:xfrm>
              <a:off x="737608" y="3646940"/>
              <a:ext cx="288000" cy="288000"/>
            </a:xfrm>
            <a:prstGeom prst="ellipse">
              <a:avLst/>
            </a:prstGeom>
            <a:grp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7" name="グループ化 36"/>
          <p:cNvGrpSpPr/>
          <p:nvPr/>
        </p:nvGrpSpPr>
        <p:grpSpPr>
          <a:xfrm>
            <a:off x="1296000" y="4320000"/>
            <a:ext cx="324000" cy="566976"/>
            <a:chOff x="719608" y="3645024"/>
            <a:chExt cx="324000" cy="566976"/>
          </a:xfrm>
          <a:solidFill>
            <a:schemeClr val="accent4">
              <a:lumMod val="40000"/>
              <a:lumOff val="60000"/>
            </a:schemeClr>
          </a:solidFill>
        </p:grpSpPr>
        <p:sp>
          <p:nvSpPr>
            <p:cNvPr id="38" name="円/楕円 37"/>
            <p:cNvSpPr/>
            <p:nvPr/>
          </p:nvSpPr>
          <p:spPr>
            <a:xfrm>
              <a:off x="737608" y="3645024"/>
              <a:ext cx="288000" cy="288000"/>
            </a:xfrm>
            <a:prstGeom prst="ellipse">
              <a:avLst/>
            </a:prstGeom>
            <a:grp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片側の 2 つの角を丸めた四角形 38"/>
            <p:cNvSpPr/>
            <p:nvPr/>
          </p:nvSpPr>
          <p:spPr>
            <a:xfrm>
              <a:off x="719608" y="3924000"/>
              <a:ext cx="324000" cy="288000"/>
            </a:xfrm>
            <a:prstGeom prst="round2SameRect">
              <a:avLst>
                <a:gd name="adj1" fmla="val 45237"/>
                <a:gd name="adj2" fmla="val 0"/>
              </a:avLst>
            </a:prstGeom>
            <a:grp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円/楕円 39"/>
            <p:cNvSpPr/>
            <p:nvPr/>
          </p:nvSpPr>
          <p:spPr>
            <a:xfrm>
              <a:off x="737608" y="3646940"/>
              <a:ext cx="288000" cy="288000"/>
            </a:xfrm>
            <a:prstGeom prst="ellipse">
              <a:avLst/>
            </a:prstGeom>
            <a:grp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1" name="グループ化 40"/>
          <p:cNvGrpSpPr/>
          <p:nvPr/>
        </p:nvGrpSpPr>
        <p:grpSpPr>
          <a:xfrm>
            <a:off x="1728000" y="4320000"/>
            <a:ext cx="324000" cy="566976"/>
            <a:chOff x="719608" y="3645024"/>
            <a:chExt cx="324000" cy="566976"/>
          </a:xfrm>
          <a:solidFill>
            <a:schemeClr val="accent4">
              <a:lumMod val="40000"/>
              <a:lumOff val="60000"/>
            </a:schemeClr>
          </a:solidFill>
        </p:grpSpPr>
        <p:sp>
          <p:nvSpPr>
            <p:cNvPr id="42" name="円/楕円 41"/>
            <p:cNvSpPr/>
            <p:nvPr/>
          </p:nvSpPr>
          <p:spPr>
            <a:xfrm>
              <a:off x="737608" y="3645024"/>
              <a:ext cx="288000" cy="288000"/>
            </a:xfrm>
            <a:prstGeom prst="ellipse">
              <a:avLst/>
            </a:prstGeom>
            <a:grp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片側の 2 つの角を丸めた四角形 42"/>
            <p:cNvSpPr/>
            <p:nvPr/>
          </p:nvSpPr>
          <p:spPr>
            <a:xfrm>
              <a:off x="719608" y="3924000"/>
              <a:ext cx="324000" cy="288000"/>
            </a:xfrm>
            <a:prstGeom prst="round2SameRect">
              <a:avLst>
                <a:gd name="adj1" fmla="val 45237"/>
                <a:gd name="adj2" fmla="val 0"/>
              </a:avLst>
            </a:prstGeom>
            <a:grp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円/楕円 43"/>
            <p:cNvSpPr/>
            <p:nvPr/>
          </p:nvSpPr>
          <p:spPr>
            <a:xfrm>
              <a:off x="737608" y="3646940"/>
              <a:ext cx="288000" cy="288000"/>
            </a:xfrm>
            <a:prstGeom prst="ellipse">
              <a:avLst/>
            </a:prstGeom>
            <a:grp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5" name="グループ化 44"/>
          <p:cNvGrpSpPr/>
          <p:nvPr/>
        </p:nvGrpSpPr>
        <p:grpSpPr>
          <a:xfrm>
            <a:off x="2160000" y="4320000"/>
            <a:ext cx="324000" cy="566976"/>
            <a:chOff x="719608" y="3645024"/>
            <a:chExt cx="324000" cy="566976"/>
          </a:xfrm>
          <a:solidFill>
            <a:schemeClr val="accent4">
              <a:lumMod val="40000"/>
              <a:lumOff val="60000"/>
            </a:schemeClr>
          </a:solidFill>
        </p:grpSpPr>
        <p:sp>
          <p:nvSpPr>
            <p:cNvPr id="46" name="円/楕円 45"/>
            <p:cNvSpPr/>
            <p:nvPr/>
          </p:nvSpPr>
          <p:spPr>
            <a:xfrm>
              <a:off x="737608" y="3645024"/>
              <a:ext cx="288000" cy="288000"/>
            </a:xfrm>
            <a:prstGeom prst="ellipse">
              <a:avLst/>
            </a:prstGeom>
            <a:grp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片側の 2 つの角を丸めた四角形 46"/>
            <p:cNvSpPr/>
            <p:nvPr/>
          </p:nvSpPr>
          <p:spPr>
            <a:xfrm>
              <a:off x="719608" y="3924000"/>
              <a:ext cx="324000" cy="288000"/>
            </a:xfrm>
            <a:prstGeom prst="round2SameRect">
              <a:avLst>
                <a:gd name="adj1" fmla="val 45237"/>
                <a:gd name="adj2" fmla="val 0"/>
              </a:avLst>
            </a:prstGeom>
            <a:grp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円/楕円 47"/>
            <p:cNvSpPr/>
            <p:nvPr/>
          </p:nvSpPr>
          <p:spPr>
            <a:xfrm>
              <a:off x="737608" y="3646940"/>
              <a:ext cx="288000" cy="288000"/>
            </a:xfrm>
            <a:prstGeom prst="ellipse">
              <a:avLst/>
            </a:prstGeom>
            <a:grp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9" name="グループ化 48"/>
          <p:cNvGrpSpPr/>
          <p:nvPr/>
        </p:nvGrpSpPr>
        <p:grpSpPr>
          <a:xfrm>
            <a:off x="6696464" y="3600000"/>
            <a:ext cx="324000" cy="566976"/>
            <a:chOff x="719608" y="3645024"/>
            <a:chExt cx="324000" cy="566976"/>
          </a:xfrm>
          <a:solidFill>
            <a:schemeClr val="accent1"/>
          </a:solidFill>
        </p:grpSpPr>
        <p:sp>
          <p:nvSpPr>
            <p:cNvPr id="50" name="円/楕円 49"/>
            <p:cNvSpPr/>
            <p:nvPr/>
          </p:nvSpPr>
          <p:spPr>
            <a:xfrm>
              <a:off x="737608" y="3645024"/>
              <a:ext cx="288000" cy="28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片側の 2 つの角を丸めた四角形 50"/>
            <p:cNvSpPr/>
            <p:nvPr/>
          </p:nvSpPr>
          <p:spPr>
            <a:xfrm>
              <a:off x="719608" y="3924000"/>
              <a:ext cx="324000" cy="288000"/>
            </a:xfrm>
            <a:prstGeom prst="round2SameRect">
              <a:avLst>
                <a:gd name="adj1" fmla="val 45237"/>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円/楕円 51"/>
            <p:cNvSpPr/>
            <p:nvPr/>
          </p:nvSpPr>
          <p:spPr>
            <a:xfrm>
              <a:off x="737608" y="3646940"/>
              <a:ext cx="288000" cy="28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53" name="グループ化 52"/>
          <p:cNvGrpSpPr/>
          <p:nvPr/>
        </p:nvGrpSpPr>
        <p:grpSpPr>
          <a:xfrm>
            <a:off x="7128464" y="3600000"/>
            <a:ext cx="324000" cy="566976"/>
            <a:chOff x="719608" y="3645024"/>
            <a:chExt cx="324000" cy="566976"/>
          </a:xfrm>
          <a:solidFill>
            <a:schemeClr val="accent1"/>
          </a:solidFill>
        </p:grpSpPr>
        <p:sp>
          <p:nvSpPr>
            <p:cNvPr id="54" name="円/楕円 53"/>
            <p:cNvSpPr/>
            <p:nvPr/>
          </p:nvSpPr>
          <p:spPr>
            <a:xfrm>
              <a:off x="737608" y="3645024"/>
              <a:ext cx="288000" cy="28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片側の 2 つの角を丸めた四角形 54"/>
            <p:cNvSpPr/>
            <p:nvPr/>
          </p:nvSpPr>
          <p:spPr>
            <a:xfrm>
              <a:off x="719608" y="3924000"/>
              <a:ext cx="324000" cy="288000"/>
            </a:xfrm>
            <a:prstGeom prst="round2SameRect">
              <a:avLst>
                <a:gd name="adj1" fmla="val 45237"/>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6" name="円/楕円 55"/>
            <p:cNvSpPr/>
            <p:nvPr/>
          </p:nvSpPr>
          <p:spPr>
            <a:xfrm>
              <a:off x="737608" y="3646940"/>
              <a:ext cx="288000" cy="28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57" name="グループ化 56"/>
          <p:cNvGrpSpPr/>
          <p:nvPr/>
        </p:nvGrpSpPr>
        <p:grpSpPr>
          <a:xfrm>
            <a:off x="7560464" y="3600000"/>
            <a:ext cx="324000" cy="566976"/>
            <a:chOff x="719608" y="3645024"/>
            <a:chExt cx="324000" cy="566976"/>
          </a:xfrm>
          <a:solidFill>
            <a:schemeClr val="accent1"/>
          </a:solidFill>
        </p:grpSpPr>
        <p:sp>
          <p:nvSpPr>
            <p:cNvPr id="58" name="円/楕円 57"/>
            <p:cNvSpPr/>
            <p:nvPr/>
          </p:nvSpPr>
          <p:spPr>
            <a:xfrm>
              <a:off x="737608" y="3645024"/>
              <a:ext cx="288000" cy="28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片側の 2 つの角を丸めた四角形 58"/>
            <p:cNvSpPr/>
            <p:nvPr/>
          </p:nvSpPr>
          <p:spPr>
            <a:xfrm>
              <a:off x="719608" y="3924000"/>
              <a:ext cx="324000" cy="288000"/>
            </a:xfrm>
            <a:prstGeom prst="round2SameRect">
              <a:avLst>
                <a:gd name="adj1" fmla="val 45237"/>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円/楕円 59"/>
            <p:cNvSpPr/>
            <p:nvPr/>
          </p:nvSpPr>
          <p:spPr>
            <a:xfrm>
              <a:off x="737608" y="3646940"/>
              <a:ext cx="288000" cy="28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61" name="グループ化 60"/>
          <p:cNvGrpSpPr/>
          <p:nvPr/>
        </p:nvGrpSpPr>
        <p:grpSpPr>
          <a:xfrm>
            <a:off x="7992464" y="3600000"/>
            <a:ext cx="324000" cy="566976"/>
            <a:chOff x="719608" y="3645024"/>
            <a:chExt cx="324000" cy="566976"/>
          </a:xfrm>
          <a:solidFill>
            <a:schemeClr val="accent1"/>
          </a:solidFill>
        </p:grpSpPr>
        <p:sp>
          <p:nvSpPr>
            <p:cNvPr id="62" name="円/楕円 61"/>
            <p:cNvSpPr/>
            <p:nvPr/>
          </p:nvSpPr>
          <p:spPr>
            <a:xfrm>
              <a:off x="737608" y="3645024"/>
              <a:ext cx="288000" cy="28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片側の 2 つの角を丸めた四角形 62"/>
            <p:cNvSpPr/>
            <p:nvPr/>
          </p:nvSpPr>
          <p:spPr>
            <a:xfrm>
              <a:off x="719608" y="3924000"/>
              <a:ext cx="324000" cy="288000"/>
            </a:xfrm>
            <a:prstGeom prst="round2SameRect">
              <a:avLst>
                <a:gd name="adj1" fmla="val 45237"/>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4" name="円/楕円 63"/>
            <p:cNvSpPr/>
            <p:nvPr/>
          </p:nvSpPr>
          <p:spPr>
            <a:xfrm>
              <a:off x="737608" y="3646940"/>
              <a:ext cx="288000" cy="28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65" name="グループ化 64"/>
          <p:cNvGrpSpPr/>
          <p:nvPr/>
        </p:nvGrpSpPr>
        <p:grpSpPr>
          <a:xfrm>
            <a:off x="8424464" y="3600000"/>
            <a:ext cx="324000" cy="566976"/>
            <a:chOff x="719608" y="3645024"/>
            <a:chExt cx="324000" cy="566976"/>
          </a:xfrm>
          <a:solidFill>
            <a:schemeClr val="accent1"/>
          </a:solidFill>
        </p:grpSpPr>
        <p:sp>
          <p:nvSpPr>
            <p:cNvPr id="66" name="円/楕円 65"/>
            <p:cNvSpPr/>
            <p:nvPr/>
          </p:nvSpPr>
          <p:spPr>
            <a:xfrm>
              <a:off x="737608" y="3645024"/>
              <a:ext cx="288000" cy="28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片側の 2 つの角を丸めた四角形 66"/>
            <p:cNvSpPr/>
            <p:nvPr/>
          </p:nvSpPr>
          <p:spPr>
            <a:xfrm>
              <a:off x="719608" y="3924000"/>
              <a:ext cx="324000" cy="288000"/>
            </a:xfrm>
            <a:prstGeom prst="round2SameRect">
              <a:avLst>
                <a:gd name="adj1" fmla="val 45237"/>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円/楕円 67"/>
            <p:cNvSpPr/>
            <p:nvPr/>
          </p:nvSpPr>
          <p:spPr>
            <a:xfrm>
              <a:off x="737608" y="3646940"/>
              <a:ext cx="288000" cy="28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69" name="グループ化 68"/>
          <p:cNvGrpSpPr/>
          <p:nvPr/>
        </p:nvGrpSpPr>
        <p:grpSpPr>
          <a:xfrm>
            <a:off x="6696000" y="4320000"/>
            <a:ext cx="324000" cy="566976"/>
            <a:chOff x="719608" y="3645024"/>
            <a:chExt cx="324000" cy="566976"/>
          </a:xfrm>
          <a:solidFill>
            <a:schemeClr val="accent1">
              <a:lumMod val="75000"/>
            </a:schemeClr>
          </a:solidFill>
        </p:grpSpPr>
        <p:sp>
          <p:nvSpPr>
            <p:cNvPr id="70" name="円/楕円 69"/>
            <p:cNvSpPr/>
            <p:nvPr/>
          </p:nvSpPr>
          <p:spPr>
            <a:xfrm>
              <a:off x="737608" y="3645024"/>
              <a:ext cx="288000" cy="28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 name="片側の 2 つの角を丸めた四角形 70"/>
            <p:cNvSpPr/>
            <p:nvPr/>
          </p:nvSpPr>
          <p:spPr>
            <a:xfrm>
              <a:off x="719608" y="3924000"/>
              <a:ext cx="324000" cy="288000"/>
            </a:xfrm>
            <a:prstGeom prst="round2SameRect">
              <a:avLst>
                <a:gd name="adj1" fmla="val 45237"/>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円/楕円 71"/>
            <p:cNvSpPr/>
            <p:nvPr/>
          </p:nvSpPr>
          <p:spPr>
            <a:xfrm>
              <a:off x="737608" y="3646940"/>
              <a:ext cx="288000" cy="28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73" name="角丸四角形吹き出し 72"/>
          <p:cNvSpPr/>
          <p:nvPr/>
        </p:nvSpPr>
        <p:spPr>
          <a:xfrm>
            <a:off x="2808216" y="3600000"/>
            <a:ext cx="1691776" cy="1286976"/>
          </a:xfrm>
          <a:prstGeom prst="wedgeRoundRectCallout">
            <a:avLst>
              <a:gd name="adj1" fmla="val -68098"/>
              <a:gd name="adj2" fmla="val -29402"/>
              <a:gd name="adj3" fmla="val 16667"/>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kumimoji="1" lang="en-US" altLang="ja-JP" dirty="0" smtClean="0">
                <a:solidFill>
                  <a:schemeClr val="tx1"/>
                </a:solidFill>
              </a:rPr>
              <a:t>10</a:t>
            </a:r>
            <a:r>
              <a:rPr kumimoji="1" lang="ja-JP" altLang="en-US" dirty="0" smtClean="0">
                <a:solidFill>
                  <a:schemeClr val="tx1"/>
                </a:solidFill>
              </a:rPr>
              <a:t>人中、</a:t>
            </a:r>
            <a:endParaRPr kumimoji="1" lang="en-US" altLang="ja-JP" dirty="0" smtClean="0">
              <a:solidFill>
                <a:schemeClr val="tx1"/>
              </a:solidFill>
            </a:endParaRPr>
          </a:p>
          <a:p>
            <a:pPr algn="ctr"/>
            <a:r>
              <a:rPr kumimoji="1" lang="ja-JP" altLang="en-US" dirty="0" smtClean="0">
                <a:solidFill>
                  <a:schemeClr val="tx1"/>
                </a:solidFill>
              </a:rPr>
              <a:t>投票に行ったのは</a:t>
            </a:r>
            <a:r>
              <a:rPr kumimoji="1" lang="en-US" altLang="ja-JP" dirty="0" smtClean="0">
                <a:solidFill>
                  <a:schemeClr val="tx1"/>
                </a:solidFill>
              </a:rPr>
              <a:t>5</a:t>
            </a:r>
            <a:r>
              <a:rPr kumimoji="1" lang="ja-JP" altLang="en-US" dirty="0" smtClean="0">
                <a:solidFill>
                  <a:schemeClr val="tx1"/>
                </a:solidFill>
              </a:rPr>
              <a:t>人だけ</a:t>
            </a:r>
            <a:endParaRPr kumimoji="1" lang="ja-JP" altLang="en-US" dirty="0">
              <a:solidFill>
                <a:schemeClr val="tx1"/>
              </a:solidFill>
            </a:endParaRPr>
          </a:p>
        </p:txBody>
      </p:sp>
      <p:sp>
        <p:nvSpPr>
          <p:cNvPr id="74" name="角丸四角形吹き出し 73"/>
          <p:cNvSpPr/>
          <p:nvPr/>
        </p:nvSpPr>
        <p:spPr>
          <a:xfrm flipH="1">
            <a:off x="4608416" y="3600000"/>
            <a:ext cx="1691776" cy="1286976"/>
          </a:xfrm>
          <a:prstGeom prst="wedgeRoundRectCallout">
            <a:avLst>
              <a:gd name="adj1" fmla="val -68098"/>
              <a:gd name="adj2" fmla="val -29402"/>
              <a:gd name="adj3" fmla="val 166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kumimoji="1" lang="en-US" altLang="ja-JP" dirty="0" smtClean="0">
                <a:solidFill>
                  <a:schemeClr val="tx1"/>
                </a:solidFill>
              </a:rPr>
              <a:t>6</a:t>
            </a:r>
            <a:r>
              <a:rPr kumimoji="1" lang="ja-JP" altLang="en-US" dirty="0" smtClean="0">
                <a:solidFill>
                  <a:schemeClr val="tx1"/>
                </a:solidFill>
              </a:rPr>
              <a:t>人全員が</a:t>
            </a:r>
            <a:endParaRPr kumimoji="1" lang="en-US" altLang="ja-JP" dirty="0" smtClean="0">
              <a:solidFill>
                <a:schemeClr val="tx1"/>
              </a:solidFill>
            </a:endParaRPr>
          </a:p>
          <a:p>
            <a:pPr algn="ctr"/>
            <a:r>
              <a:rPr kumimoji="1" lang="ja-JP" altLang="en-US" dirty="0" smtClean="0">
                <a:solidFill>
                  <a:schemeClr val="tx1"/>
                </a:solidFill>
              </a:rPr>
              <a:t>投票した！</a:t>
            </a:r>
            <a:endParaRPr kumimoji="1" lang="ja-JP" altLang="en-US" dirty="0">
              <a:solidFill>
                <a:schemeClr val="tx1"/>
              </a:solidFill>
            </a:endParaRPr>
          </a:p>
        </p:txBody>
      </p:sp>
      <p:sp>
        <p:nvSpPr>
          <p:cNvPr id="75" name="テキスト ボックス 74"/>
          <p:cNvSpPr txBox="1"/>
          <p:nvPr/>
        </p:nvSpPr>
        <p:spPr>
          <a:xfrm>
            <a:off x="3258179" y="2204864"/>
            <a:ext cx="2627642" cy="830997"/>
          </a:xfrm>
          <a:prstGeom prst="rect">
            <a:avLst/>
          </a:prstGeom>
          <a:noFill/>
        </p:spPr>
        <p:txBody>
          <a:bodyPr wrap="none" rtlCol="0">
            <a:spAutoFit/>
          </a:bodyPr>
          <a:lstStyle/>
          <a:p>
            <a:r>
              <a:rPr kumimoji="1" lang="ja-JP" altLang="en-US" sz="3200" dirty="0" smtClean="0">
                <a:latin typeface="HGP創英角ｺﾞｼｯｸUB" panose="020B0900000000000000" pitchFamily="50" charset="-128"/>
                <a:ea typeface="HGP創英角ｺﾞｼｯｸUB" panose="020B0900000000000000" pitchFamily="50" charset="-128"/>
              </a:rPr>
              <a:t>５</a:t>
            </a:r>
            <a:r>
              <a:rPr kumimoji="1" lang="ja-JP" altLang="en-US" sz="2800" dirty="0" smtClean="0">
                <a:latin typeface="HGP創英角ｺﾞｼｯｸUB" panose="020B0900000000000000" pitchFamily="50" charset="-128"/>
                <a:ea typeface="HGP創英角ｺﾞｼｯｸUB" panose="020B0900000000000000" pitchFamily="50" charset="-128"/>
              </a:rPr>
              <a:t>票</a:t>
            </a:r>
            <a:r>
              <a:rPr kumimoji="1" lang="ja-JP" altLang="en-US" sz="3200" dirty="0" smtClean="0">
                <a:latin typeface="HGP創英角ｺﾞｼｯｸUB" panose="020B0900000000000000" pitchFamily="50" charset="-128"/>
                <a:ea typeface="HGP創英角ｺﾞｼｯｸUB" panose="020B0900000000000000" pitchFamily="50" charset="-128"/>
              </a:rPr>
              <a:t>　＜　</a:t>
            </a:r>
            <a:r>
              <a:rPr kumimoji="1" lang="ja-JP" altLang="en-US" sz="4800" dirty="0" smtClean="0">
                <a:latin typeface="HGP創英角ｺﾞｼｯｸUB" panose="020B0900000000000000" pitchFamily="50" charset="-128"/>
                <a:ea typeface="HGP創英角ｺﾞｼｯｸUB" panose="020B0900000000000000" pitchFamily="50" charset="-128"/>
              </a:rPr>
              <a:t>６</a:t>
            </a:r>
            <a:r>
              <a:rPr kumimoji="1" lang="ja-JP" altLang="en-US" sz="2800" dirty="0" smtClean="0">
                <a:latin typeface="HGP創英角ｺﾞｼｯｸUB" panose="020B0900000000000000" pitchFamily="50" charset="-128"/>
                <a:ea typeface="HGP創英角ｺﾞｼｯｸUB" panose="020B0900000000000000" pitchFamily="50" charset="-128"/>
              </a:rPr>
              <a:t>票</a:t>
            </a:r>
            <a:endParaRPr kumimoji="1" lang="ja-JP" altLang="en-US" sz="2800" dirty="0">
              <a:latin typeface="HGP創英角ｺﾞｼｯｸUB" panose="020B0900000000000000" pitchFamily="50" charset="-128"/>
              <a:ea typeface="HGP創英角ｺﾞｼｯｸUB" panose="020B0900000000000000" pitchFamily="50" charset="-128"/>
            </a:endParaRPr>
          </a:p>
        </p:txBody>
      </p:sp>
      <p:pic>
        <p:nvPicPr>
          <p:cNvPr id="77" name="図 76" descr="http://4.bp.blogspot.com/-ruwGAwBFilc/VWmA9iBYl-I/AAAAAAAAt2o/z0ultegWBP4/s800/mark_manpu08_kiduku.pn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21166294" flipH="1">
            <a:off x="5293742" y="1851994"/>
            <a:ext cx="927145" cy="895861"/>
          </a:xfrm>
          <a:prstGeom prst="rect">
            <a:avLst/>
          </a:prstGeom>
          <a:noFill/>
          <a:extLst>
            <a:ext uri="{909E8E84-426E-40DD-AFC4-6F175D3DCCD1}">
              <a14:hiddenFill xmlns:a14="http://schemas.microsoft.com/office/drawing/2010/main">
                <a:solidFill>
                  <a:srgbClr val="FFFFFF"/>
                </a:solidFill>
              </a14:hiddenFill>
            </a:ext>
          </a:extLst>
        </p:spPr>
      </p:pic>
      <p:sp>
        <p:nvSpPr>
          <p:cNvPr id="76" name="テキスト ボックス 75"/>
          <p:cNvSpPr txBox="1"/>
          <p:nvPr/>
        </p:nvSpPr>
        <p:spPr>
          <a:xfrm>
            <a:off x="416870" y="5622339"/>
            <a:ext cx="8310260" cy="830997"/>
          </a:xfrm>
          <a:prstGeom prst="rect">
            <a:avLst/>
          </a:prstGeom>
          <a:noFill/>
        </p:spPr>
        <p:txBody>
          <a:bodyPr wrap="square" rtlCol="0">
            <a:spAutoFit/>
          </a:bodyPr>
          <a:lstStyle/>
          <a:p>
            <a:r>
              <a:rPr kumimoji="1" lang="ja-JP" altLang="en-US" sz="2400" b="1" dirty="0" smtClean="0">
                <a:ln w="18000">
                  <a:noFill/>
                  <a:prstDash val="solid"/>
                  <a:miter lim="800000"/>
                </a:ln>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バスケットボールがいいと思っている人のほうが多いはずなのに、投票者数</a:t>
            </a:r>
            <a:r>
              <a:rPr lang="ja-JP" altLang="en-US" sz="2400" b="1" dirty="0">
                <a:ln w="18000">
                  <a:noFill/>
                  <a:prstDash val="solid"/>
                  <a:miter lim="800000"/>
                </a:ln>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2400" b="1" dirty="0" smtClean="0">
                <a:ln w="18000">
                  <a:noFill/>
                  <a:prstDash val="solid"/>
                  <a:miter lim="800000"/>
                </a:ln>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多い縄跳びに決まってしまう結果に</a:t>
            </a:r>
            <a:r>
              <a:rPr kumimoji="1" lang="en-US" altLang="ja-JP" sz="2400" b="1" dirty="0" smtClean="0">
                <a:ln w="18000">
                  <a:noFill/>
                  <a:prstDash val="solid"/>
                  <a:miter lim="800000"/>
                </a:ln>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400" b="1" dirty="0" err="1" smtClean="0">
                <a:ln w="18000">
                  <a:noFill/>
                  <a:prstDash val="solid"/>
                  <a:miter lim="800000"/>
                </a:ln>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2400" b="1" dirty="0" smtClean="0">
              <a:ln w="18000">
                <a:noFill/>
                <a:prstDash val="solid"/>
                <a:miter lim="800000"/>
              </a:ln>
              <a:effectLst>
                <a:outerShdw blurRad="50800" dist="38100" dir="2700000" algn="tl" rotWithShape="0">
                  <a:schemeClr val="bg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5838911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アングル">
  <a:themeElements>
    <a:clrScheme name="コンポジッ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アングル">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ングル">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2717</TotalTime>
  <Words>1083</Words>
  <Application>Microsoft Office PowerPoint</Application>
  <PresentationFormat>画面に合わせる (4:3)</PresentationFormat>
  <Paragraphs>424</Paragraphs>
  <Slides>74</Slides>
  <Notes>73</Notes>
  <HiddenSlides>0</HiddenSlides>
  <MMClips>0</MMClips>
  <ScaleCrop>false</ScaleCrop>
  <HeadingPairs>
    <vt:vector size="4" baseType="variant">
      <vt:variant>
        <vt:lpstr>テーマ</vt:lpstr>
      </vt:variant>
      <vt:variant>
        <vt:i4>1</vt:i4>
      </vt:variant>
      <vt:variant>
        <vt:lpstr>スライド タイトル</vt:lpstr>
      </vt:variant>
      <vt:variant>
        <vt:i4>74</vt:i4>
      </vt:variant>
    </vt:vector>
  </HeadingPairs>
  <TitlesOfParts>
    <vt:vector size="75" baseType="lpstr">
      <vt:lpstr>アングル</vt:lpstr>
      <vt:lpstr>選挙○×クイズ</vt:lpstr>
      <vt:lpstr>第１問</vt:lpstr>
      <vt:lpstr>正解は「×」</vt:lpstr>
      <vt:lpstr>第２問</vt:lpstr>
      <vt:lpstr>正解は「○」</vt:lpstr>
      <vt:lpstr>～男女普通選挙までの長い道のり～</vt:lpstr>
      <vt:lpstr>第３問</vt:lpstr>
      <vt:lpstr>正解は「×」</vt:lpstr>
      <vt:lpstr>～投票に行かないとどうなる？～</vt:lpstr>
      <vt:lpstr>第４問</vt:lpstr>
      <vt:lpstr>正解は「○」</vt:lpstr>
      <vt:lpstr>PowerPoint プレゼンテーション</vt:lpstr>
      <vt:lpstr>第５問</vt:lpstr>
      <vt:lpstr>正解は「○」</vt:lpstr>
      <vt:lpstr>第６問</vt:lpstr>
      <vt:lpstr>正解は「×」</vt:lpstr>
      <vt:lpstr>第７問</vt:lpstr>
      <vt:lpstr>正解は「○」</vt:lpstr>
      <vt:lpstr>第８問</vt:lpstr>
      <vt:lpstr>正解は「×」</vt:lpstr>
      <vt:lpstr>～引っ越したら住民票を移しましょう！～</vt:lpstr>
      <vt:lpstr>第９問</vt:lpstr>
      <vt:lpstr>正解は「×」</vt:lpstr>
      <vt:lpstr>第１０問</vt:lpstr>
      <vt:lpstr>正解は「×」</vt:lpstr>
      <vt:lpstr>第１１問</vt:lpstr>
      <vt:lpstr>正解は「○」</vt:lpstr>
      <vt:lpstr>第１２問</vt:lpstr>
      <vt:lpstr>正解は「×」</vt:lpstr>
      <vt:lpstr>第１３問</vt:lpstr>
      <vt:lpstr>正解は「○」</vt:lpstr>
      <vt:lpstr>第１４問</vt:lpstr>
      <vt:lpstr>正解は「×」</vt:lpstr>
      <vt:lpstr>第１５問</vt:lpstr>
      <vt:lpstr>正解は「×」</vt:lpstr>
      <vt:lpstr>～松戸市の投票所整理券～</vt:lpstr>
      <vt:lpstr>第１６問</vt:lpstr>
      <vt:lpstr>正解は「×」</vt:lpstr>
      <vt:lpstr>第１７問</vt:lpstr>
      <vt:lpstr>正解は「×」</vt:lpstr>
      <vt:lpstr>第１８問</vt:lpstr>
      <vt:lpstr>正解は「×」</vt:lpstr>
      <vt:lpstr>第１９問</vt:lpstr>
      <vt:lpstr>正解は「×」</vt:lpstr>
      <vt:lpstr>第２０問</vt:lpstr>
      <vt:lpstr>正解は「○」</vt:lpstr>
      <vt:lpstr>第２１問</vt:lpstr>
      <vt:lpstr>正解は「×」</vt:lpstr>
      <vt:lpstr>第２２問</vt:lpstr>
      <vt:lpstr>正解は「○」</vt:lpstr>
      <vt:lpstr>第２３問</vt:lpstr>
      <vt:lpstr>正解は「○」</vt:lpstr>
      <vt:lpstr>第２４問</vt:lpstr>
      <vt:lpstr>正解は「×」</vt:lpstr>
      <vt:lpstr>～「選挙運動」とは～</vt:lpstr>
      <vt:lpstr>～「政治活動」とは～</vt:lpstr>
      <vt:lpstr>～平常時と選挙時の「政治活動」～</vt:lpstr>
      <vt:lpstr>第２５問</vt:lpstr>
      <vt:lpstr>正解は「×」</vt:lpstr>
      <vt:lpstr>第２６問</vt:lpstr>
      <vt:lpstr>正解は「×」</vt:lpstr>
      <vt:lpstr>第２７問</vt:lpstr>
      <vt:lpstr>正解は「×」</vt:lpstr>
      <vt:lpstr>第２８問</vt:lpstr>
      <vt:lpstr>正解は「×」</vt:lpstr>
      <vt:lpstr>第２９問</vt:lpstr>
      <vt:lpstr>正解は「×」</vt:lpstr>
      <vt:lpstr>第３０問（ラスト！）</vt:lpstr>
      <vt:lpstr>正解は</vt:lpstr>
      <vt:lpstr>まとめ</vt:lpstr>
      <vt:lpstr>ポイント１　「選挙権」は大切な権利</vt:lpstr>
      <vt:lpstr>ポイント２　　投票方法にもいろいろある</vt:lpstr>
      <vt:lpstr>ポイント３　　選挙運動は満１８歳以上から</vt:lpstr>
      <vt:lpstr>さいごに…</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選挙○×クイズ</dc:title>
  <dc:creator>髙森 絵理</dc:creator>
  <cp:lastModifiedBy>髙森 絵理</cp:lastModifiedBy>
  <cp:revision>174</cp:revision>
  <cp:lastPrinted>2017-09-05T02:39:20Z</cp:lastPrinted>
  <dcterms:created xsi:type="dcterms:W3CDTF">2017-06-21T06:31:45Z</dcterms:created>
  <dcterms:modified xsi:type="dcterms:W3CDTF">2017-09-05T05:54:54Z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