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0" r:id="rId2"/>
    <p:sldId id="261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3300"/>
    <a:srgbClr val="F0E510"/>
    <a:srgbClr val="44546A"/>
    <a:srgbClr val="A6A6A6"/>
    <a:srgbClr val="5DD5FF"/>
    <a:srgbClr val="3FCDFF"/>
    <a:srgbClr val="E1F7EB"/>
    <a:srgbClr val="E1EDF7"/>
    <a:srgbClr val="C5F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6187" autoAdjust="0"/>
  </p:normalViewPr>
  <p:slideViewPr>
    <p:cSldViewPr snapToGrid="0">
      <p:cViewPr>
        <p:scale>
          <a:sx n="100" d="100"/>
          <a:sy n="100" d="100"/>
        </p:scale>
        <p:origin x="852" y="-2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430C-C46A-4689-B449-14C5A68AB4E0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565B-D839-4E15-9CAB-9E9C80AAD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657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430C-C46A-4689-B449-14C5A68AB4E0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565B-D839-4E15-9CAB-9E9C80AAD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949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430C-C46A-4689-B449-14C5A68AB4E0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565B-D839-4E15-9CAB-9E9C80AAD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673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430C-C46A-4689-B449-14C5A68AB4E0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565B-D839-4E15-9CAB-9E9C80AAD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125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430C-C46A-4689-B449-14C5A68AB4E0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565B-D839-4E15-9CAB-9E9C80AAD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17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430C-C46A-4689-B449-14C5A68AB4E0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565B-D839-4E15-9CAB-9E9C80AAD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317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430C-C46A-4689-B449-14C5A68AB4E0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565B-D839-4E15-9CAB-9E9C80AAD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573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430C-C46A-4689-B449-14C5A68AB4E0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565B-D839-4E15-9CAB-9E9C80AAD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503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430C-C46A-4689-B449-14C5A68AB4E0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565B-D839-4E15-9CAB-9E9C80AAD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08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430C-C46A-4689-B449-14C5A68AB4E0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565B-D839-4E15-9CAB-9E9C80AAD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317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430C-C46A-4689-B449-14C5A68AB4E0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0565B-D839-4E15-9CAB-9E9C80AAD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666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D430C-C46A-4689-B449-14C5A68AB4E0}" type="datetimeFigureOut">
              <a:rPr kumimoji="1" lang="ja-JP" altLang="en-US" smtClean="0"/>
              <a:t>2025/6/26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0565B-D839-4E15-9CAB-9E9C80AAD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464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jpeg"/><Relationship Id="rId9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microsoft.com/office/2007/relationships/hdphoto" Target="../media/hdphoto2.wdp"/><Relationship Id="rId18" Type="http://schemas.openxmlformats.org/officeDocument/2006/relationships/image" Target="../media/image24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3.png"/><Relationship Id="rId2" Type="http://schemas.openxmlformats.org/officeDocument/2006/relationships/image" Target="../media/image9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1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角丸四角形 88"/>
          <p:cNvSpPr/>
          <p:nvPr/>
        </p:nvSpPr>
        <p:spPr>
          <a:xfrm>
            <a:off x="4448175" y="6475920"/>
            <a:ext cx="2085150" cy="1791780"/>
          </a:xfrm>
          <a:prstGeom prst="roundRect">
            <a:avLst>
              <a:gd name="adj" fmla="val 12414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82880" y="1045028"/>
            <a:ext cx="6453051" cy="2286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5172891" y="143692"/>
            <a:ext cx="1463040" cy="679268"/>
          </a:xfrm>
          <a:prstGeom prst="rect">
            <a:avLst/>
          </a:prstGeom>
          <a:solidFill>
            <a:schemeClr val="bg1"/>
          </a:solidFill>
          <a:ln w="5715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/>
            <a:r>
              <a:rPr kumimoji="1" lang="ja-JP" altLang="en-US" sz="36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回覧</a:t>
            </a:r>
            <a:endParaRPr kumimoji="1" lang="ja-JP" altLang="en-US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9413" y="2815245"/>
            <a:ext cx="6113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～「自治会サポ！」会員登録のお願い～</a:t>
            </a:r>
          </a:p>
        </p:txBody>
      </p:sp>
      <p:grpSp>
        <p:nvGrpSpPr>
          <p:cNvPr id="21" name="グループ化 20"/>
          <p:cNvGrpSpPr/>
          <p:nvPr/>
        </p:nvGrpSpPr>
        <p:grpSpPr>
          <a:xfrm>
            <a:off x="2499294" y="4113367"/>
            <a:ext cx="1862921" cy="3566844"/>
            <a:chOff x="2129958" y="4299086"/>
            <a:chExt cx="1862921" cy="3566844"/>
          </a:xfrm>
        </p:grpSpPr>
        <p:pic>
          <p:nvPicPr>
            <p:cNvPr id="18" name="図 1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9958" y="4299086"/>
              <a:ext cx="1862921" cy="3566844"/>
            </a:xfrm>
            <a:prstGeom prst="rect">
              <a:avLst/>
            </a:prstGeom>
          </p:spPr>
        </p:pic>
        <p:pic>
          <p:nvPicPr>
            <p:cNvPr id="20" name="図 1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296786" y="4629627"/>
              <a:ext cx="1529263" cy="2905761"/>
            </a:xfrm>
            <a:prstGeom prst="rect">
              <a:avLst/>
            </a:prstGeom>
          </p:spPr>
        </p:pic>
      </p:grpSp>
      <p:sp>
        <p:nvSpPr>
          <p:cNvPr id="22" name="ホームベース 21"/>
          <p:cNvSpPr>
            <a:spLocks noChangeAspect="1"/>
          </p:cNvSpPr>
          <p:nvPr/>
        </p:nvSpPr>
        <p:spPr>
          <a:xfrm>
            <a:off x="3409212" y="8898161"/>
            <a:ext cx="3371208" cy="785967"/>
          </a:xfrm>
          <a:prstGeom prst="homePlat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bIns="108000" rtlCol="0" anchor="ctr"/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会員登録のくわしい方法は</a:t>
            </a:r>
            <a:endParaRPr kumimoji="1"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裏面をご覧ください！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339414" y="1211146"/>
            <a:ext cx="6113637" cy="1496438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39414" y="1246160"/>
            <a:ext cx="61136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〇〇町会では、</a:t>
            </a:r>
            <a:endParaRPr kumimoji="1"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電子回覧板「自治会サポ！」を</a:t>
            </a:r>
            <a:endParaRPr kumimoji="1"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r"/>
            <a:r>
              <a:rPr kumimoji="1"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導入します</a:t>
            </a: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4314825" y="295275"/>
            <a:ext cx="857250" cy="819150"/>
          </a:xfrm>
          <a:prstGeom prst="rect">
            <a:avLst/>
          </a:prstGeom>
        </p:spPr>
      </p:pic>
      <p:sp>
        <p:nvSpPr>
          <p:cNvPr id="28" name="テキスト ボックス 27"/>
          <p:cNvSpPr txBox="1"/>
          <p:nvPr/>
        </p:nvSpPr>
        <p:spPr>
          <a:xfrm>
            <a:off x="39188" y="201535"/>
            <a:ext cx="45137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地域のお知らせや連絡ごとを、</a:t>
            </a:r>
            <a:endParaRPr kumimoji="1" lang="en-US" altLang="ja-JP" dirty="0">
              <a:solidFill>
                <a:srgbClr val="C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dirty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スマートフォンで簡単・手軽に受け取れます！</a:t>
            </a:r>
          </a:p>
        </p:txBody>
      </p:sp>
      <p:cxnSp>
        <p:nvCxnSpPr>
          <p:cNvPr id="25" name="直線コネクタ 24"/>
          <p:cNvCxnSpPr/>
          <p:nvPr/>
        </p:nvCxnSpPr>
        <p:spPr>
          <a:xfrm>
            <a:off x="3962400" y="143692"/>
            <a:ext cx="352425" cy="27540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V="1">
            <a:off x="2538086" y="954357"/>
            <a:ext cx="1705475" cy="3602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図 3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061" y="7919851"/>
            <a:ext cx="1098920" cy="1578184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762" y="7919472"/>
            <a:ext cx="1098921" cy="1619077"/>
          </a:xfrm>
          <a:prstGeom prst="rect">
            <a:avLst/>
          </a:prstGeom>
        </p:spPr>
      </p:pic>
      <p:sp>
        <p:nvSpPr>
          <p:cNvPr id="35" name="テキスト ボックス 34"/>
          <p:cNvSpPr txBox="1"/>
          <p:nvPr/>
        </p:nvSpPr>
        <p:spPr>
          <a:xfrm>
            <a:off x="262519" y="9477716"/>
            <a:ext cx="29546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《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松戸市町会・自治会</a:t>
            </a:r>
            <a:r>
              <a:rPr kumimoji="1"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PR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キャラクター</a:t>
            </a:r>
            <a:r>
              <a:rPr kumimoji="1"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》</a:t>
            </a:r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49" name="グループ化 48"/>
          <p:cNvGrpSpPr/>
          <p:nvPr/>
        </p:nvGrpSpPr>
        <p:grpSpPr>
          <a:xfrm>
            <a:off x="446195" y="9153808"/>
            <a:ext cx="740459" cy="291608"/>
            <a:chOff x="548591" y="7747492"/>
            <a:chExt cx="740459" cy="291608"/>
          </a:xfrm>
        </p:grpSpPr>
        <p:grpSp>
          <p:nvGrpSpPr>
            <p:cNvPr id="48" name="グループ化 47"/>
            <p:cNvGrpSpPr/>
            <p:nvPr/>
          </p:nvGrpSpPr>
          <p:grpSpPr>
            <a:xfrm>
              <a:off x="548591" y="7747492"/>
              <a:ext cx="740459" cy="291608"/>
              <a:chOff x="548591" y="7747492"/>
              <a:chExt cx="740459" cy="291608"/>
            </a:xfrm>
          </p:grpSpPr>
          <p:sp>
            <p:nvSpPr>
              <p:cNvPr id="47" name="正方形/長方形 46"/>
              <p:cNvSpPr/>
              <p:nvPr/>
            </p:nvSpPr>
            <p:spPr>
              <a:xfrm>
                <a:off x="562722" y="7779007"/>
                <a:ext cx="700691" cy="231074"/>
              </a:xfrm>
              <a:prstGeom prst="rect">
                <a:avLst/>
              </a:prstGeom>
              <a:blipFill>
                <a:blip r:embed="rId4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46" name="グループ化 45"/>
              <p:cNvGrpSpPr/>
              <p:nvPr/>
            </p:nvGrpSpPr>
            <p:grpSpPr>
              <a:xfrm>
                <a:off x="548591" y="7747492"/>
                <a:ext cx="740459" cy="291608"/>
                <a:chOff x="417987" y="7518400"/>
                <a:chExt cx="941771" cy="288486"/>
              </a:xfrm>
            </p:grpSpPr>
            <p:cxnSp>
              <p:nvCxnSpPr>
                <p:cNvPr id="38" name="直線コネクタ 37"/>
                <p:cNvCxnSpPr/>
                <p:nvPr/>
              </p:nvCxnSpPr>
              <p:spPr>
                <a:xfrm>
                  <a:off x="417987" y="7549578"/>
                  <a:ext cx="941771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コネクタ 39"/>
                <p:cNvCxnSpPr/>
                <p:nvPr/>
              </p:nvCxnSpPr>
              <p:spPr>
                <a:xfrm>
                  <a:off x="417987" y="7778178"/>
                  <a:ext cx="941771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線コネクタ 40"/>
                <p:cNvCxnSpPr/>
                <p:nvPr/>
              </p:nvCxnSpPr>
              <p:spPr>
                <a:xfrm flipH="1">
                  <a:off x="1327151" y="7518400"/>
                  <a:ext cx="6349" cy="288486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線コネクタ 43"/>
                <p:cNvCxnSpPr/>
                <p:nvPr/>
              </p:nvCxnSpPr>
              <p:spPr>
                <a:xfrm flipH="1">
                  <a:off x="435960" y="7518400"/>
                  <a:ext cx="6349" cy="288486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5" name="テキスト ボックス 44"/>
            <p:cNvSpPr txBox="1"/>
            <p:nvPr/>
          </p:nvSpPr>
          <p:spPr>
            <a:xfrm>
              <a:off x="548591" y="7747492"/>
              <a:ext cx="7377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じちまる</a:t>
              </a:r>
              <a:endPara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2301958" y="9142436"/>
            <a:ext cx="752129" cy="291608"/>
            <a:chOff x="548591" y="7747492"/>
            <a:chExt cx="752129" cy="291608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548591" y="7747492"/>
              <a:ext cx="740459" cy="291608"/>
              <a:chOff x="548591" y="7747492"/>
              <a:chExt cx="740459" cy="291608"/>
            </a:xfrm>
          </p:grpSpPr>
          <p:sp>
            <p:nvSpPr>
              <p:cNvPr id="53" name="正方形/長方形 52"/>
              <p:cNvSpPr/>
              <p:nvPr/>
            </p:nvSpPr>
            <p:spPr>
              <a:xfrm>
                <a:off x="562722" y="7779007"/>
                <a:ext cx="700691" cy="231074"/>
              </a:xfrm>
              <a:prstGeom prst="rect">
                <a:avLst/>
              </a:prstGeom>
              <a:blipFill>
                <a:blip r:embed="rId4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54" name="グループ化 53"/>
              <p:cNvGrpSpPr/>
              <p:nvPr/>
            </p:nvGrpSpPr>
            <p:grpSpPr>
              <a:xfrm>
                <a:off x="548591" y="7747492"/>
                <a:ext cx="740459" cy="291608"/>
                <a:chOff x="417987" y="7518400"/>
                <a:chExt cx="941771" cy="288486"/>
              </a:xfrm>
            </p:grpSpPr>
            <p:cxnSp>
              <p:nvCxnSpPr>
                <p:cNvPr id="55" name="直線コネクタ 54"/>
                <p:cNvCxnSpPr/>
                <p:nvPr/>
              </p:nvCxnSpPr>
              <p:spPr>
                <a:xfrm>
                  <a:off x="417987" y="7549578"/>
                  <a:ext cx="941771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直線コネクタ 55"/>
                <p:cNvCxnSpPr/>
                <p:nvPr/>
              </p:nvCxnSpPr>
              <p:spPr>
                <a:xfrm>
                  <a:off x="417987" y="7778178"/>
                  <a:ext cx="941771" cy="0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線コネクタ 56"/>
                <p:cNvCxnSpPr/>
                <p:nvPr/>
              </p:nvCxnSpPr>
              <p:spPr>
                <a:xfrm flipH="1">
                  <a:off x="1327151" y="7518400"/>
                  <a:ext cx="6349" cy="288486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/>
                <p:cNvCxnSpPr/>
                <p:nvPr/>
              </p:nvCxnSpPr>
              <p:spPr>
                <a:xfrm flipH="1">
                  <a:off x="435960" y="7518400"/>
                  <a:ext cx="6349" cy="288486"/>
                </a:xfrm>
                <a:prstGeom prst="line">
                  <a:avLst/>
                </a:prstGeom>
                <a:ln w="31750" cap="rnd">
                  <a:solidFill>
                    <a:srgbClr val="00B050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2" name="テキスト ボックス 51"/>
            <p:cNvSpPr txBox="1"/>
            <p:nvPr/>
          </p:nvSpPr>
          <p:spPr>
            <a:xfrm>
              <a:off x="548591" y="7747492"/>
              <a:ext cx="7521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まつかめ</a:t>
              </a:r>
              <a:endPara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sp>
        <p:nvSpPr>
          <p:cNvPr id="60" name="フリーフォーム 59"/>
          <p:cNvSpPr/>
          <p:nvPr/>
        </p:nvSpPr>
        <p:spPr>
          <a:xfrm>
            <a:off x="239830" y="6593806"/>
            <a:ext cx="1862024" cy="1456976"/>
          </a:xfrm>
          <a:custGeom>
            <a:avLst/>
            <a:gdLst>
              <a:gd name="connsiteX0" fmla="*/ 201138 w 1698937"/>
              <a:gd name="connsiteY0" fmla="*/ 0 h 1456976"/>
              <a:gd name="connsiteX1" fmla="*/ 1497799 w 1698937"/>
              <a:gd name="connsiteY1" fmla="*/ 0 h 1456976"/>
              <a:gd name="connsiteX2" fmla="*/ 1698937 w 1698937"/>
              <a:gd name="connsiteY2" fmla="*/ 201138 h 1456976"/>
              <a:gd name="connsiteX3" fmla="*/ 1698937 w 1698937"/>
              <a:gd name="connsiteY3" fmla="*/ 1005663 h 1456976"/>
              <a:gd name="connsiteX4" fmla="*/ 1497799 w 1698937"/>
              <a:gd name="connsiteY4" fmla="*/ 1206801 h 1456976"/>
              <a:gd name="connsiteX5" fmla="*/ 448818 w 1698937"/>
              <a:gd name="connsiteY5" fmla="*/ 1206801 h 1456976"/>
              <a:gd name="connsiteX6" fmla="*/ 466463 w 1698937"/>
              <a:gd name="connsiteY6" fmla="*/ 1255359 h 1456976"/>
              <a:gd name="connsiteX7" fmla="*/ 634728 w 1698937"/>
              <a:gd name="connsiteY7" fmla="*/ 1456976 h 1456976"/>
              <a:gd name="connsiteX8" fmla="*/ 255611 w 1698937"/>
              <a:gd name="connsiteY8" fmla="*/ 1255401 h 1456976"/>
              <a:gd name="connsiteX9" fmla="*/ 229231 w 1698937"/>
              <a:gd name="connsiteY9" fmla="*/ 1206801 h 1456976"/>
              <a:gd name="connsiteX10" fmla="*/ 201138 w 1698937"/>
              <a:gd name="connsiteY10" fmla="*/ 1206801 h 1456976"/>
              <a:gd name="connsiteX11" fmla="*/ 0 w 1698937"/>
              <a:gd name="connsiteY11" fmla="*/ 1005663 h 1456976"/>
              <a:gd name="connsiteX12" fmla="*/ 0 w 1698937"/>
              <a:gd name="connsiteY12" fmla="*/ 201138 h 1456976"/>
              <a:gd name="connsiteX13" fmla="*/ 201138 w 1698937"/>
              <a:gd name="connsiteY13" fmla="*/ 0 h 1456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698937" h="1456976">
                <a:moveTo>
                  <a:pt x="201138" y="0"/>
                </a:moveTo>
                <a:lnTo>
                  <a:pt x="1497799" y="0"/>
                </a:lnTo>
                <a:cubicBezTo>
                  <a:pt x="1608884" y="0"/>
                  <a:pt x="1698937" y="90053"/>
                  <a:pt x="1698937" y="201138"/>
                </a:cubicBezTo>
                <a:lnTo>
                  <a:pt x="1698937" y="1005663"/>
                </a:lnTo>
                <a:cubicBezTo>
                  <a:pt x="1698937" y="1116748"/>
                  <a:pt x="1608884" y="1206801"/>
                  <a:pt x="1497799" y="1206801"/>
                </a:cubicBezTo>
                <a:lnTo>
                  <a:pt x="448818" y="1206801"/>
                </a:lnTo>
                <a:lnTo>
                  <a:pt x="466463" y="1255359"/>
                </a:lnTo>
                <a:cubicBezTo>
                  <a:pt x="505625" y="1333682"/>
                  <a:pt x="562775" y="1403011"/>
                  <a:pt x="634728" y="1456976"/>
                </a:cubicBezTo>
                <a:cubicBezTo>
                  <a:pt x="476912" y="1456976"/>
                  <a:pt x="337773" y="1377017"/>
                  <a:pt x="255611" y="1255401"/>
                </a:cubicBezTo>
                <a:lnTo>
                  <a:pt x="229231" y="1206801"/>
                </a:lnTo>
                <a:lnTo>
                  <a:pt x="201138" y="1206801"/>
                </a:lnTo>
                <a:cubicBezTo>
                  <a:pt x="90053" y="1206801"/>
                  <a:pt x="0" y="1116748"/>
                  <a:pt x="0" y="1005663"/>
                </a:cubicBezTo>
                <a:lnTo>
                  <a:pt x="0" y="201138"/>
                </a:lnTo>
                <a:cubicBezTo>
                  <a:pt x="0" y="90053"/>
                  <a:pt x="90053" y="0"/>
                  <a:pt x="201138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02676" y="6719520"/>
            <a:ext cx="17624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会員のみなさまぜひご登録</a:t>
            </a:r>
            <a:endParaRPr kumimoji="1"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ください！</a:t>
            </a:r>
          </a:p>
        </p:txBody>
      </p:sp>
      <p:grpSp>
        <p:nvGrpSpPr>
          <p:cNvPr id="68" name="グループ化 67"/>
          <p:cNvGrpSpPr/>
          <p:nvPr/>
        </p:nvGrpSpPr>
        <p:grpSpPr>
          <a:xfrm>
            <a:off x="312301" y="4070885"/>
            <a:ext cx="1762441" cy="1045117"/>
            <a:chOff x="239830" y="4021898"/>
            <a:chExt cx="1762441" cy="1045117"/>
          </a:xfrm>
        </p:grpSpPr>
        <p:sp>
          <p:nvSpPr>
            <p:cNvPr id="63" name="楕円 62"/>
            <p:cNvSpPr/>
            <p:nvPr/>
          </p:nvSpPr>
          <p:spPr>
            <a:xfrm>
              <a:off x="307389" y="4021898"/>
              <a:ext cx="1627324" cy="1045117"/>
            </a:xfrm>
            <a:prstGeom prst="ellipse">
              <a:avLst/>
            </a:prstGeom>
            <a:blipFill>
              <a:blip r:embed="rId8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saturation sat="0"/>
                        </a14:imgEffect>
                      </a14:imgLayer>
                    </a14:imgProps>
                  </a:ext>
                </a:extLst>
              </a:blip>
              <a:tile tx="0" ty="0" sx="100000" sy="100000" flip="none" algn="tl"/>
            </a:blip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239830" y="4235519"/>
              <a:ext cx="1762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>
                  <a:solidFill>
                    <a:srgbClr val="C0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松戸市からの</a:t>
              </a:r>
              <a:endParaRPr kumimoji="1" lang="en-US" altLang="ja-JP" dirty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pPr algn="ctr"/>
              <a:r>
                <a:rPr kumimoji="1" lang="ja-JP" altLang="en-US" dirty="0">
                  <a:solidFill>
                    <a:srgbClr val="C0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お知らせ</a:t>
              </a:r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297368" y="5359638"/>
            <a:ext cx="1762441" cy="1045117"/>
            <a:chOff x="239830" y="4021898"/>
            <a:chExt cx="1762441" cy="1045117"/>
          </a:xfrm>
        </p:grpSpPr>
        <p:sp>
          <p:nvSpPr>
            <p:cNvPr id="70" name="楕円 69"/>
            <p:cNvSpPr/>
            <p:nvPr/>
          </p:nvSpPr>
          <p:spPr>
            <a:xfrm>
              <a:off x="307389" y="4021898"/>
              <a:ext cx="1627324" cy="1045117"/>
            </a:xfrm>
            <a:prstGeom prst="ellipse">
              <a:avLst/>
            </a:prstGeom>
            <a:blipFill>
              <a:blip r:embed="rId8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saturation sat="0"/>
                        </a14:imgEffect>
                      </a14:imgLayer>
                    </a14:imgProps>
                  </a:ext>
                </a:extLst>
              </a:blip>
              <a:tile tx="0" ty="0" sx="100000" sy="100000" flip="none" algn="tl"/>
            </a:blip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239830" y="4235519"/>
              <a:ext cx="1762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>
                  <a:solidFill>
                    <a:srgbClr val="C0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掲示板で</a:t>
              </a:r>
              <a:endParaRPr kumimoji="1" lang="en-US" altLang="ja-JP" dirty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pPr algn="ctr"/>
              <a:r>
                <a:rPr kumimoji="1" lang="ja-JP" altLang="en-US" dirty="0">
                  <a:solidFill>
                    <a:srgbClr val="C0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情報共有</a:t>
              </a:r>
            </a:p>
          </p:txBody>
        </p:sp>
      </p:grpSp>
      <p:grpSp>
        <p:nvGrpSpPr>
          <p:cNvPr id="72" name="グループ化 71"/>
          <p:cNvGrpSpPr/>
          <p:nvPr/>
        </p:nvGrpSpPr>
        <p:grpSpPr>
          <a:xfrm>
            <a:off x="4770884" y="4072385"/>
            <a:ext cx="1762441" cy="1045117"/>
            <a:chOff x="239830" y="4021898"/>
            <a:chExt cx="1762441" cy="1045117"/>
          </a:xfrm>
        </p:grpSpPr>
        <p:sp>
          <p:nvSpPr>
            <p:cNvPr id="73" name="楕円 72"/>
            <p:cNvSpPr/>
            <p:nvPr/>
          </p:nvSpPr>
          <p:spPr>
            <a:xfrm>
              <a:off x="307389" y="4021898"/>
              <a:ext cx="1627324" cy="1045117"/>
            </a:xfrm>
            <a:prstGeom prst="ellipse">
              <a:avLst/>
            </a:prstGeom>
            <a:blipFill>
              <a:blip r:embed="rId8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saturation sat="0"/>
                        </a14:imgEffect>
                      </a14:imgLayer>
                    </a14:imgProps>
                  </a:ext>
                </a:extLst>
              </a:blip>
              <a:tile tx="0" ty="0" sx="100000" sy="100000" flip="none" algn="tl"/>
            </a:blip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239830" y="4235519"/>
              <a:ext cx="1762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>
                  <a:solidFill>
                    <a:srgbClr val="C0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町会からの</a:t>
              </a:r>
              <a:endParaRPr kumimoji="1" lang="en-US" altLang="ja-JP" dirty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pPr algn="ctr"/>
              <a:r>
                <a:rPr kumimoji="1" lang="ja-JP" altLang="en-US" dirty="0">
                  <a:solidFill>
                    <a:srgbClr val="C0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お知らせ</a:t>
              </a:r>
            </a:p>
          </p:txBody>
        </p:sp>
      </p:grpSp>
      <p:grpSp>
        <p:nvGrpSpPr>
          <p:cNvPr id="75" name="グループ化 74"/>
          <p:cNvGrpSpPr/>
          <p:nvPr/>
        </p:nvGrpSpPr>
        <p:grpSpPr>
          <a:xfrm>
            <a:off x="4770884" y="5359638"/>
            <a:ext cx="1762441" cy="1045117"/>
            <a:chOff x="239830" y="4021898"/>
            <a:chExt cx="1762441" cy="1045117"/>
          </a:xfrm>
        </p:grpSpPr>
        <p:sp>
          <p:nvSpPr>
            <p:cNvPr id="76" name="楕円 75"/>
            <p:cNvSpPr/>
            <p:nvPr/>
          </p:nvSpPr>
          <p:spPr>
            <a:xfrm>
              <a:off x="307389" y="4021898"/>
              <a:ext cx="1627324" cy="1045117"/>
            </a:xfrm>
            <a:prstGeom prst="ellipse">
              <a:avLst/>
            </a:prstGeom>
            <a:blipFill>
              <a:blip r:embed="rId8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saturation sat="0"/>
                        </a14:imgEffect>
                      </a14:imgLayer>
                    </a14:imgProps>
                  </a:ext>
                </a:extLst>
              </a:blip>
              <a:tile tx="0" ty="0" sx="100000" sy="100000" flip="none" algn="tl"/>
            </a:blip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239830" y="4235519"/>
              <a:ext cx="1762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>
                  <a:solidFill>
                    <a:srgbClr val="C0000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アンケートで楽々集計</a:t>
              </a:r>
            </a:p>
          </p:txBody>
        </p:sp>
      </p:grpSp>
      <p:sp>
        <p:nvSpPr>
          <p:cNvPr id="79" name="楕円 78"/>
          <p:cNvSpPr>
            <a:spLocks noChangeAspect="1"/>
          </p:cNvSpPr>
          <p:nvPr/>
        </p:nvSpPr>
        <p:spPr>
          <a:xfrm>
            <a:off x="4535980" y="4824934"/>
            <a:ext cx="318345" cy="216000"/>
          </a:xfrm>
          <a:prstGeom prst="ellipse">
            <a:avLst/>
          </a:prstGeom>
          <a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楕円 80"/>
          <p:cNvSpPr>
            <a:spLocks noChangeAspect="1"/>
          </p:cNvSpPr>
          <p:nvPr/>
        </p:nvSpPr>
        <p:spPr>
          <a:xfrm>
            <a:off x="4535979" y="5332001"/>
            <a:ext cx="318345" cy="216000"/>
          </a:xfrm>
          <a:prstGeom prst="ellipse">
            <a:avLst/>
          </a:prstGeom>
          <a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楕円 81"/>
          <p:cNvSpPr>
            <a:spLocks noChangeAspect="1"/>
          </p:cNvSpPr>
          <p:nvPr/>
        </p:nvSpPr>
        <p:spPr>
          <a:xfrm>
            <a:off x="1960081" y="4886968"/>
            <a:ext cx="318345" cy="216000"/>
          </a:xfrm>
          <a:prstGeom prst="ellipse">
            <a:avLst/>
          </a:prstGeom>
          <a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楕円 82"/>
          <p:cNvSpPr>
            <a:spLocks noChangeAspect="1"/>
          </p:cNvSpPr>
          <p:nvPr/>
        </p:nvSpPr>
        <p:spPr>
          <a:xfrm>
            <a:off x="2014822" y="5364015"/>
            <a:ext cx="318345" cy="216000"/>
          </a:xfrm>
          <a:prstGeom prst="ellipse">
            <a:avLst/>
          </a:prstGeom>
          <a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4545985" y="6580664"/>
            <a:ext cx="23296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FF33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町会の掲示板や回覧板で</a:t>
            </a:r>
            <a:endParaRPr kumimoji="1" lang="en-US" altLang="ja-JP" sz="1200" dirty="0">
              <a:solidFill>
                <a:srgbClr val="FF33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200" dirty="0">
                <a:solidFill>
                  <a:srgbClr val="FF33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見ている情報が、</a:t>
            </a:r>
            <a:endParaRPr kumimoji="1" lang="en-US" altLang="ja-JP" sz="1200" dirty="0">
              <a:solidFill>
                <a:srgbClr val="FF33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200" dirty="0">
                <a:solidFill>
                  <a:srgbClr val="FF33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スマートフォンに</a:t>
            </a:r>
            <a:endParaRPr kumimoji="1" lang="en-US" altLang="ja-JP" sz="1200" dirty="0">
              <a:solidFill>
                <a:srgbClr val="FF33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200" dirty="0">
                <a:solidFill>
                  <a:srgbClr val="FF33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スピーディに届きます。</a:t>
            </a:r>
            <a:endParaRPr kumimoji="1" lang="en-US" altLang="ja-JP" sz="1200" dirty="0">
              <a:solidFill>
                <a:srgbClr val="FF33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200" dirty="0">
                <a:solidFill>
                  <a:srgbClr val="FF33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松戸市から提供される</a:t>
            </a:r>
            <a:endParaRPr kumimoji="1" lang="en-US" altLang="ja-JP" sz="1200" dirty="0">
              <a:solidFill>
                <a:srgbClr val="FF33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200" dirty="0">
                <a:solidFill>
                  <a:srgbClr val="FF33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ソフトなので、</a:t>
            </a:r>
            <a:endParaRPr kumimoji="1" lang="en-US" altLang="ja-JP" sz="1200" dirty="0">
              <a:solidFill>
                <a:srgbClr val="FF33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200" dirty="0">
                <a:solidFill>
                  <a:srgbClr val="FF33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安心してご利用</a:t>
            </a:r>
            <a:endParaRPr kumimoji="1" lang="en-US" altLang="ja-JP" sz="1200" dirty="0">
              <a:solidFill>
                <a:srgbClr val="FF33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200" dirty="0">
                <a:solidFill>
                  <a:srgbClr val="FF33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いただけます。</a:t>
            </a:r>
          </a:p>
        </p:txBody>
      </p:sp>
      <p:sp>
        <p:nvSpPr>
          <p:cNvPr id="86" name="平行四辺形 85">
            <a:extLst>
              <a:ext uri="{FF2B5EF4-FFF2-40B4-BE49-F238E27FC236}">
                <a16:creationId xmlns:a16="http://schemas.microsoft.com/office/drawing/2014/main" id="{D5E881B7-1E71-EE85-85BA-678A8C9B549A}"/>
              </a:ext>
            </a:extLst>
          </p:cNvPr>
          <p:cNvSpPr/>
          <p:nvPr/>
        </p:nvSpPr>
        <p:spPr>
          <a:xfrm>
            <a:off x="208166" y="3638038"/>
            <a:ext cx="6228000" cy="74020"/>
          </a:xfrm>
          <a:prstGeom prst="parallelogram">
            <a:avLst>
              <a:gd name="adj" fmla="val 47036"/>
            </a:avLst>
          </a:prstGeom>
          <a:solidFill>
            <a:srgbClr val="FFC000">
              <a:alpha val="4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kumimoji="1" lang="ja-JP" altLang="en-US" dirty="0"/>
          </a:p>
        </p:txBody>
      </p:sp>
      <p:sp>
        <p:nvSpPr>
          <p:cNvPr id="87" name="平行四辺形 86">
            <a:extLst>
              <a:ext uri="{FF2B5EF4-FFF2-40B4-BE49-F238E27FC236}">
                <a16:creationId xmlns:a16="http://schemas.microsoft.com/office/drawing/2014/main" id="{D5E881B7-1E71-EE85-85BA-678A8C9B549A}"/>
              </a:ext>
            </a:extLst>
          </p:cNvPr>
          <p:cNvSpPr/>
          <p:nvPr/>
        </p:nvSpPr>
        <p:spPr>
          <a:xfrm>
            <a:off x="182880" y="3913955"/>
            <a:ext cx="2160000" cy="74020"/>
          </a:xfrm>
          <a:prstGeom prst="parallelogram">
            <a:avLst>
              <a:gd name="adj" fmla="val 47036"/>
            </a:avLst>
          </a:prstGeom>
          <a:solidFill>
            <a:srgbClr val="FFC000">
              <a:alpha val="4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2697" y="3419671"/>
            <a:ext cx="6512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町会内でのいつものやり取りが、少しずつ簡単・スムーズになるかもしれません</a:t>
            </a:r>
          </a:p>
        </p:txBody>
      </p:sp>
      <p:pic>
        <p:nvPicPr>
          <p:cNvPr id="88" name="図 8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04" y="7539743"/>
            <a:ext cx="868511" cy="1409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354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フリーフォーム 80"/>
          <p:cNvSpPr/>
          <p:nvPr/>
        </p:nvSpPr>
        <p:spPr>
          <a:xfrm>
            <a:off x="1806269" y="7252902"/>
            <a:ext cx="1624907" cy="1242403"/>
          </a:xfrm>
          <a:custGeom>
            <a:avLst/>
            <a:gdLst>
              <a:gd name="connsiteX0" fmla="*/ 91440 w 1573981"/>
              <a:gd name="connsiteY0" fmla="*/ 0 h 1109227"/>
              <a:gd name="connsiteX1" fmla="*/ 1482541 w 1573981"/>
              <a:gd name="connsiteY1" fmla="*/ 0 h 1109227"/>
              <a:gd name="connsiteX2" fmla="*/ 1573981 w 1573981"/>
              <a:gd name="connsiteY2" fmla="*/ 91440 h 1109227"/>
              <a:gd name="connsiteX3" fmla="*/ 1573981 w 1573981"/>
              <a:gd name="connsiteY3" fmla="*/ 822960 h 1109227"/>
              <a:gd name="connsiteX4" fmla="*/ 1482541 w 1573981"/>
              <a:gd name="connsiteY4" fmla="*/ 914400 h 1109227"/>
              <a:gd name="connsiteX5" fmla="*/ 877027 w 1573981"/>
              <a:gd name="connsiteY5" fmla="*/ 914400 h 1109227"/>
              <a:gd name="connsiteX6" fmla="*/ 826767 w 1573981"/>
              <a:gd name="connsiteY6" fmla="*/ 975317 h 1109227"/>
              <a:gd name="connsiteX7" fmla="*/ 503477 w 1573981"/>
              <a:gd name="connsiteY7" fmla="*/ 1109227 h 1109227"/>
              <a:gd name="connsiteX8" fmla="*/ 599907 w 1573981"/>
              <a:gd name="connsiteY8" fmla="*/ 1017553 h 1109227"/>
              <a:gd name="connsiteX9" fmla="*/ 667306 w 1573981"/>
              <a:gd name="connsiteY9" fmla="*/ 914400 h 1109227"/>
              <a:gd name="connsiteX10" fmla="*/ 91440 w 1573981"/>
              <a:gd name="connsiteY10" fmla="*/ 914400 h 1109227"/>
              <a:gd name="connsiteX11" fmla="*/ 0 w 1573981"/>
              <a:gd name="connsiteY11" fmla="*/ 822960 h 1109227"/>
              <a:gd name="connsiteX12" fmla="*/ 0 w 1573981"/>
              <a:gd name="connsiteY12" fmla="*/ 91440 h 1109227"/>
              <a:gd name="connsiteX13" fmla="*/ 91440 w 1573981"/>
              <a:gd name="connsiteY13" fmla="*/ 0 h 1109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573981" h="1109227">
                <a:moveTo>
                  <a:pt x="91440" y="0"/>
                </a:moveTo>
                <a:lnTo>
                  <a:pt x="1482541" y="0"/>
                </a:lnTo>
                <a:cubicBezTo>
                  <a:pt x="1533042" y="0"/>
                  <a:pt x="1573981" y="40939"/>
                  <a:pt x="1573981" y="91440"/>
                </a:cubicBezTo>
                <a:lnTo>
                  <a:pt x="1573981" y="822960"/>
                </a:lnTo>
                <a:cubicBezTo>
                  <a:pt x="1573981" y="873461"/>
                  <a:pt x="1533042" y="914400"/>
                  <a:pt x="1482541" y="914400"/>
                </a:cubicBezTo>
                <a:lnTo>
                  <a:pt x="877027" y="914400"/>
                </a:lnTo>
                <a:lnTo>
                  <a:pt x="826767" y="975317"/>
                </a:lnTo>
                <a:cubicBezTo>
                  <a:pt x="744030" y="1058054"/>
                  <a:pt x="629730" y="1109227"/>
                  <a:pt x="503477" y="1109227"/>
                </a:cubicBezTo>
                <a:cubicBezTo>
                  <a:pt x="539454" y="1082245"/>
                  <a:pt x="571730" y="1051421"/>
                  <a:pt x="599907" y="1017553"/>
                </a:cubicBezTo>
                <a:lnTo>
                  <a:pt x="667306" y="914400"/>
                </a:lnTo>
                <a:lnTo>
                  <a:pt x="91440" y="914400"/>
                </a:lnTo>
                <a:cubicBezTo>
                  <a:pt x="40939" y="914400"/>
                  <a:pt x="0" y="873461"/>
                  <a:pt x="0" y="822960"/>
                </a:cubicBezTo>
                <a:lnTo>
                  <a:pt x="0" y="91440"/>
                </a:lnTo>
                <a:cubicBezTo>
                  <a:pt x="0" y="40939"/>
                  <a:pt x="40939" y="0"/>
                  <a:pt x="9144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80166" y="265657"/>
            <a:ext cx="6453051" cy="76472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27855" y="391790"/>
            <a:ext cx="5865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～「自治会サポ！」会員登録の流れ～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5294" y="1780191"/>
            <a:ext cx="2126773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LINE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</a:t>
            </a:r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｢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ホーム</a:t>
            </a:r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｣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画面上部の</a:t>
            </a:r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｢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友だち追加アイコン</a:t>
            </a:r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｣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から</a:t>
            </a:r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QR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コードを読み取るか、</a:t>
            </a:r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検索で</a:t>
            </a:r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ID｢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＠</a:t>
            </a:r>
            <a:r>
              <a:rPr kumimoji="1" lang="en-US" altLang="ja-JP" sz="105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matsudo.city</a:t>
            </a:r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｣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と入力して友だち追加してください。</a:t>
            </a:r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｢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基本情報</a:t>
            </a:r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｣｢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詳細な受信設定</a:t>
            </a:r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｣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を登録いただくことで、メニュー画面に移ります。</a:t>
            </a:r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メニュー画面の</a:t>
            </a:r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｢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自治会サポ！</a:t>
            </a:r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｣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アイコンをクリックしてください。</a:t>
            </a:r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8" name="グループ化 7"/>
          <p:cNvGrpSpPr>
            <a:grpSpLocks noChangeAspect="1"/>
          </p:cNvGrpSpPr>
          <p:nvPr/>
        </p:nvGrpSpPr>
        <p:grpSpPr>
          <a:xfrm>
            <a:off x="3552100" y="4781659"/>
            <a:ext cx="1091702" cy="2376000"/>
            <a:chOff x="355638" y="2724250"/>
            <a:chExt cx="924248" cy="2011551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355638" y="2724250"/>
              <a:ext cx="924248" cy="2011551"/>
              <a:chOff x="5154943" y="2466034"/>
              <a:chExt cx="1490714" cy="3244437"/>
            </a:xfrm>
          </p:grpSpPr>
          <p:grpSp>
            <p:nvGrpSpPr>
              <p:cNvPr id="11" name="グループ化 10"/>
              <p:cNvGrpSpPr>
                <a:grpSpLocks noChangeAspect="1"/>
              </p:cNvGrpSpPr>
              <p:nvPr/>
            </p:nvGrpSpPr>
            <p:grpSpPr>
              <a:xfrm>
                <a:off x="5154943" y="2577308"/>
                <a:ext cx="1490714" cy="3133163"/>
                <a:chOff x="2648414" y="2631229"/>
                <a:chExt cx="1693994" cy="3560413"/>
              </a:xfrm>
            </p:grpSpPr>
            <p:pic>
              <p:nvPicPr>
                <p:cNvPr id="13" name="図 12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48414" y="2631229"/>
                  <a:ext cx="1693994" cy="3560413"/>
                </a:xfrm>
                <a:prstGeom prst="rect">
                  <a:avLst/>
                </a:prstGeom>
                <a:ln w="19050">
                  <a:noFill/>
                </a:ln>
              </p:spPr>
            </p:pic>
            <p:grpSp>
              <p:nvGrpSpPr>
                <p:cNvPr id="14" name="グループ化 13"/>
                <p:cNvGrpSpPr>
                  <a:grpSpLocks noChangeAspect="1"/>
                </p:cNvGrpSpPr>
                <p:nvPr/>
              </p:nvGrpSpPr>
              <p:grpSpPr>
                <a:xfrm>
                  <a:off x="2740239" y="3023290"/>
                  <a:ext cx="1514016" cy="2763813"/>
                  <a:chOff x="2566997" y="2895586"/>
                  <a:chExt cx="1529309" cy="2791730"/>
                </a:xfrm>
              </p:grpSpPr>
              <p:pic>
                <p:nvPicPr>
                  <p:cNvPr id="15" name="図 14"/>
                  <p:cNvPicPr>
                    <a:picLocks noChangeAspect="1"/>
                  </p:cNvPicPr>
                  <p:nvPr/>
                </p:nvPicPr>
                <p:blipFill rotWithShape="1"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/>
                </p:blipFill>
                <p:spPr>
                  <a:xfrm>
                    <a:off x="2566997" y="2895586"/>
                    <a:ext cx="1529309" cy="2791730"/>
                  </a:xfrm>
                  <a:prstGeom prst="rect">
                    <a:avLst/>
                  </a:prstGeom>
                </p:spPr>
              </p:pic>
              <p:pic>
                <p:nvPicPr>
                  <p:cNvPr id="16" name="図 15"/>
                  <p:cNvPicPr>
                    <a:picLocks noChangeAspect="1"/>
                  </p:cNvPicPr>
                  <p:nvPr/>
                </p:nvPicPr>
                <p:blipFill rotWithShape="1"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/>
                </p:blipFill>
                <p:spPr>
                  <a:xfrm>
                    <a:off x="2566997" y="4370147"/>
                    <a:ext cx="1529309" cy="1308422"/>
                  </a:xfrm>
                  <a:prstGeom prst="rect">
                    <a:avLst/>
                  </a:prstGeom>
                </p:spPr>
              </p:pic>
            </p:grpSp>
          </p:grpSp>
          <p:sp>
            <p:nvSpPr>
              <p:cNvPr id="12" name="角丸四角形 11"/>
              <p:cNvSpPr/>
              <p:nvPr/>
            </p:nvSpPr>
            <p:spPr>
              <a:xfrm>
                <a:off x="5378395" y="2466034"/>
                <a:ext cx="1045155" cy="226452"/>
              </a:xfrm>
              <a:prstGeom prst="roundRect">
                <a:avLst>
                  <a:gd name="adj" fmla="val 781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ja-JP" altLang="en-US" sz="650" b="1" dirty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松戸市公式</a:t>
                </a:r>
                <a:r>
                  <a:rPr lang="en-US" altLang="ja-JP" sz="650" b="1" dirty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LINE</a:t>
                </a:r>
                <a:endParaRPr lang="ja-JP" altLang="en-US" sz="650" b="1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</p:grpSp>
        <p:pic>
          <p:nvPicPr>
            <p:cNvPr id="10" name="図 9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07552" y="3953656"/>
              <a:ext cx="820694" cy="556810"/>
            </a:xfrm>
            <a:prstGeom prst="rect">
              <a:avLst/>
            </a:prstGeom>
          </p:spPr>
        </p:pic>
      </p:grpSp>
      <p:grpSp>
        <p:nvGrpSpPr>
          <p:cNvPr id="32" name="グループ化 31"/>
          <p:cNvGrpSpPr/>
          <p:nvPr/>
        </p:nvGrpSpPr>
        <p:grpSpPr>
          <a:xfrm>
            <a:off x="84916" y="1167251"/>
            <a:ext cx="3122890" cy="519881"/>
            <a:chOff x="84916" y="1167251"/>
            <a:chExt cx="3122890" cy="519881"/>
          </a:xfrm>
        </p:grpSpPr>
        <p:grpSp>
          <p:nvGrpSpPr>
            <p:cNvPr id="25" name="グループ化 24"/>
            <p:cNvGrpSpPr/>
            <p:nvPr/>
          </p:nvGrpSpPr>
          <p:grpSpPr>
            <a:xfrm>
              <a:off x="84916" y="1167251"/>
              <a:ext cx="3122890" cy="519881"/>
              <a:chOff x="151591" y="1138690"/>
              <a:chExt cx="3122890" cy="519881"/>
            </a:xfrm>
          </p:grpSpPr>
          <p:sp>
            <p:nvSpPr>
              <p:cNvPr id="24" name="四角形: 角を丸くする 3">
                <a:extLst>
                  <a:ext uri="{FF2B5EF4-FFF2-40B4-BE49-F238E27FC236}">
                    <a16:creationId xmlns:a16="http://schemas.microsoft.com/office/drawing/2014/main" id="{CB082A5E-B264-4BC3-8945-8AC9B80D9C01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22481" y="1183757"/>
                <a:ext cx="2952000" cy="432000"/>
              </a:xfrm>
              <a:prstGeom prst="roundRect">
                <a:avLst>
                  <a:gd name="adj" fmla="val 50000"/>
                </a:avLst>
              </a:prstGeom>
              <a:solidFill>
                <a:schemeClr val="accent4">
                  <a:lumMod val="20000"/>
                  <a:lumOff val="80000"/>
                </a:schemeClr>
              </a:solidFill>
              <a:ln w="254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20000"/>
                  </a:lnSpc>
                </a:pPr>
                <a:endParaRPr kumimoji="1" lang="ja-JP" altLang="en-US" dirty="0"/>
              </a:p>
            </p:txBody>
          </p:sp>
          <p:grpSp>
            <p:nvGrpSpPr>
              <p:cNvPr id="17" name="グループ化 16"/>
              <p:cNvGrpSpPr/>
              <p:nvPr/>
            </p:nvGrpSpPr>
            <p:grpSpPr>
              <a:xfrm>
                <a:off x="151591" y="1138690"/>
                <a:ext cx="818186" cy="519881"/>
                <a:chOff x="151591" y="1138690"/>
                <a:chExt cx="818186" cy="519881"/>
              </a:xfrm>
            </p:grpSpPr>
            <p:sp>
              <p:nvSpPr>
                <p:cNvPr id="3" name="楕円 2"/>
                <p:cNvSpPr/>
                <p:nvPr/>
              </p:nvSpPr>
              <p:spPr>
                <a:xfrm>
                  <a:off x="248047" y="1138690"/>
                  <a:ext cx="503390" cy="495852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" name="テキスト ボックス 1"/>
                <p:cNvSpPr txBox="1"/>
                <p:nvPr/>
              </p:nvSpPr>
              <p:spPr>
                <a:xfrm>
                  <a:off x="151591" y="1196906"/>
                  <a:ext cx="81818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 b="1" dirty="0">
                      <a:ln w="6600">
                        <a:solidFill>
                          <a:schemeClr val="accent2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dist="38100" dir="2700000" algn="tl" rotWithShape="0">
                          <a:schemeClr val="accent2"/>
                        </a:outerShdw>
                      </a:effectLst>
                    </a:rPr>
                    <a:t>STEP</a:t>
                  </a:r>
                  <a:r>
                    <a:rPr kumimoji="1" lang="en-US" altLang="ja-JP" sz="2400" b="1" dirty="0">
                      <a:ln w="6600">
                        <a:solidFill>
                          <a:schemeClr val="accent2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dist="38100" dir="2700000" algn="tl" rotWithShape="0">
                          <a:schemeClr val="accent2"/>
                        </a:outerShdw>
                      </a:effectLst>
                    </a:rPr>
                    <a:t>1</a:t>
                  </a:r>
                  <a:endParaRPr kumimoji="1" lang="ja-JP" altLang="en-US" dirty="0"/>
                </a:p>
              </p:txBody>
            </p:sp>
          </p:grpSp>
        </p:grpSp>
        <p:sp>
          <p:nvSpPr>
            <p:cNvPr id="31" name="テキスト ボックス 30"/>
            <p:cNvSpPr txBox="1"/>
            <p:nvPr/>
          </p:nvSpPr>
          <p:spPr>
            <a:xfrm>
              <a:off x="659726" y="1209771"/>
              <a:ext cx="24929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松戸市公式</a:t>
              </a:r>
              <a:r>
                <a:rPr kumimoji="1" lang="en-US" altLang="ja-JP" sz="12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LINE</a:t>
              </a:r>
              <a:r>
                <a:rPr kumimoji="1" lang="ja-JP" altLang="en-US" sz="12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を友だち追加し、</a:t>
              </a:r>
              <a:endParaRPr kumimoji="1" lang="en-US" altLang="ja-JP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r>
                <a:rPr kumimoji="1" lang="ja-JP" altLang="en-US" sz="12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「自治会サポ！」にアクセス</a:t>
              </a:r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3463841" y="1167251"/>
            <a:ext cx="3122890" cy="519881"/>
            <a:chOff x="84916" y="1167251"/>
            <a:chExt cx="3122890" cy="519881"/>
          </a:xfrm>
        </p:grpSpPr>
        <p:grpSp>
          <p:nvGrpSpPr>
            <p:cNvPr id="34" name="グループ化 33"/>
            <p:cNvGrpSpPr/>
            <p:nvPr/>
          </p:nvGrpSpPr>
          <p:grpSpPr>
            <a:xfrm>
              <a:off x="84916" y="1167251"/>
              <a:ext cx="3122890" cy="519881"/>
              <a:chOff x="151591" y="1138690"/>
              <a:chExt cx="3122890" cy="519881"/>
            </a:xfrm>
          </p:grpSpPr>
          <p:sp>
            <p:nvSpPr>
              <p:cNvPr id="36" name="四角形: 角を丸くする 3">
                <a:extLst>
                  <a:ext uri="{FF2B5EF4-FFF2-40B4-BE49-F238E27FC236}">
                    <a16:creationId xmlns:a16="http://schemas.microsoft.com/office/drawing/2014/main" id="{CB082A5E-B264-4BC3-8945-8AC9B80D9C01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22481" y="1183757"/>
                <a:ext cx="2952000" cy="432000"/>
              </a:xfrm>
              <a:prstGeom prst="roundRect">
                <a:avLst>
                  <a:gd name="adj" fmla="val 50000"/>
                </a:avLst>
              </a:prstGeom>
              <a:solidFill>
                <a:schemeClr val="accent4">
                  <a:lumMod val="20000"/>
                  <a:lumOff val="80000"/>
                </a:schemeClr>
              </a:solidFill>
              <a:ln w="254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20000"/>
                  </a:lnSpc>
                </a:pPr>
                <a:endParaRPr kumimoji="1" lang="ja-JP" altLang="en-US" dirty="0"/>
              </a:p>
            </p:txBody>
          </p:sp>
          <p:grpSp>
            <p:nvGrpSpPr>
              <p:cNvPr id="37" name="グループ化 36"/>
              <p:cNvGrpSpPr/>
              <p:nvPr/>
            </p:nvGrpSpPr>
            <p:grpSpPr>
              <a:xfrm>
                <a:off x="151591" y="1138690"/>
                <a:ext cx="818186" cy="519881"/>
                <a:chOff x="151591" y="1138690"/>
                <a:chExt cx="818186" cy="519881"/>
              </a:xfrm>
            </p:grpSpPr>
            <p:sp>
              <p:nvSpPr>
                <p:cNvPr id="38" name="楕円 37"/>
                <p:cNvSpPr/>
                <p:nvPr/>
              </p:nvSpPr>
              <p:spPr>
                <a:xfrm>
                  <a:off x="248047" y="1138690"/>
                  <a:ext cx="503390" cy="495852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" name="テキスト ボックス 38"/>
                <p:cNvSpPr txBox="1"/>
                <p:nvPr/>
              </p:nvSpPr>
              <p:spPr>
                <a:xfrm>
                  <a:off x="151591" y="1196906"/>
                  <a:ext cx="81818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 b="1" dirty="0">
                      <a:ln w="6600">
                        <a:solidFill>
                          <a:schemeClr val="accent2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dist="38100" dir="2700000" algn="tl" rotWithShape="0">
                          <a:schemeClr val="accent2"/>
                        </a:outerShdw>
                      </a:effectLst>
                    </a:rPr>
                    <a:t>STEP</a:t>
                  </a:r>
                  <a:r>
                    <a:rPr kumimoji="1" lang="en-US" altLang="ja-JP" sz="2400" b="1" dirty="0">
                      <a:ln w="6600">
                        <a:solidFill>
                          <a:schemeClr val="accent2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dist="38100" dir="2700000" algn="tl" rotWithShape="0">
                          <a:schemeClr val="accent2"/>
                        </a:outerShdw>
                      </a:effectLst>
                    </a:rPr>
                    <a:t>2</a:t>
                  </a:r>
                  <a:endParaRPr kumimoji="1" lang="ja-JP" altLang="en-US" dirty="0"/>
                </a:p>
              </p:txBody>
            </p:sp>
          </p:grpSp>
        </p:grpSp>
        <p:sp>
          <p:nvSpPr>
            <p:cNvPr id="35" name="テキスト ボックス 34"/>
            <p:cNvSpPr txBox="1"/>
            <p:nvPr/>
          </p:nvSpPr>
          <p:spPr>
            <a:xfrm>
              <a:off x="713697" y="1301833"/>
              <a:ext cx="23391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プロフィールを作成します</a:t>
              </a:r>
              <a:endParaRPr kumimoji="1" lang="ja-JP" altLang="en-US" sz="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</p:grpSp>
      <p:sp>
        <p:nvSpPr>
          <p:cNvPr id="41" name="テキスト ボックス 40"/>
          <p:cNvSpPr txBox="1"/>
          <p:nvPr/>
        </p:nvSpPr>
        <p:spPr>
          <a:xfrm>
            <a:off x="4152728" y="779275"/>
            <a:ext cx="25242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※LINE</a:t>
            </a:r>
            <a:r>
              <a:rPr kumimoji="1" lang="ja-JP" altLang="en-US" sz="14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でご登録いただく場合</a:t>
            </a:r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07364" y="2914281"/>
            <a:ext cx="1104069" cy="749069"/>
          </a:xfrm>
          <a:prstGeom prst="rect">
            <a:avLst/>
          </a:prstGeom>
        </p:spPr>
      </p:pic>
      <p:grpSp>
        <p:nvGrpSpPr>
          <p:cNvPr id="43" name="グループ化 42"/>
          <p:cNvGrpSpPr/>
          <p:nvPr/>
        </p:nvGrpSpPr>
        <p:grpSpPr>
          <a:xfrm>
            <a:off x="55474" y="3882072"/>
            <a:ext cx="3122890" cy="519881"/>
            <a:chOff x="84916" y="1167251"/>
            <a:chExt cx="3122890" cy="519881"/>
          </a:xfrm>
        </p:grpSpPr>
        <p:grpSp>
          <p:nvGrpSpPr>
            <p:cNvPr id="44" name="グループ化 43"/>
            <p:cNvGrpSpPr/>
            <p:nvPr/>
          </p:nvGrpSpPr>
          <p:grpSpPr>
            <a:xfrm>
              <a:off x="84916" y="1167251"/>
              <a:ext cx="3122890" cy="519881"/>
              <a:chOff x="151591" y="1138690"/>
              <a:chExt cx="3122890" cy="519881"/>
            </a:xfrm>
          </p:grpSpPr>
          <p:sp>
            <p:nvSpPr>
              <p:cNvPr id="46" name="四角形: 角を丸くする 3">
                <a:extLst>
                  <a:ext uri="{FF2B5EF4-FFF2-40B4-BE49-F238E27FC236}">
                    <a16:creationId xmlns:a16="http://schemas.microsoft.com/office/drawing/2014/main" id="{CB082A5E-B264-4BC3-8945-8AC9B80D9C01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22481" y="1183757"/>
                <a:ext cx="2952000" cy="432000"/>
              </a:xfrm>
              <a:prstGeom prst="roundRect">
                <a:avLst>
                  <a:gd name="adj" fmla="val 50000"/>
                </a:avLst>
              </a:prstGeom>
              <a:solidFill>
                <a:schemeClr val="accent4">
                  <a:lumMod val="20000"/>
                  <a:lumOff val="80000"/>
                </a:schemeClr>
              </a:solidFill>
              <a:ln w="254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20000"/>
                  </a:lnSpc>
                </a:pPr>
                <a:endParaRPr kumimoji="1" lang="ja-JP" altLang="en-US" dirty="0"/>
              </a:p>
            </p:txBody>
          </p:sp>
          <p:grpSp>
            <p:nvGrpSpPr>
              <p:cNvPr id="47" name="グループ化 46"/>
              <p:cNvGrpSpPr/>
              <p:nvPr/>
            </p:nvGrpSpPr>
            <p:grpSpPr>
              <a:xfrm>
                <a:off x="151591" y="1138690"/>
                <a:ext cx="818186" cy="519881"/>
                <a:chOff x="151591" y="1138690"/>
                <a:chExt cx="818186" cy="519881"/>
              </a:xfrm>
            </p:grpSpPr>
            <p:sp>
              <p:nvSpPr>
                <p:cNvPr id="48" name="楕円 47"/>
                <p:cNvSpPr/>
                <p:nvPr/>
              </p:nvSpPr>
              <p:spPr>
                <a:xfrm>
                  <a:off x="248047" y="1138690"/>
                  <a:ext cx="503390" cy="495852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" name="テキスト ボックス 48"/>
                <p:cNvSpPr txBox="1"/>
                <p:nvPr/>
              </p:nvSpPr>
              <p:spPr>
                <a:xfrm>
                  <a:off x="151591" y="1196906"/>
                  <a:ext cx="81818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 b="1" dirty="0">
                      <a:ln w="6600">
                        <a:solidFill>
                          <a:schemeClr val="accent2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dist="38100" dir="2700000" algn="tl" rotWithShape="0">
                          <a:schemeClr val="accent2"/>
                        </a:outerShdw>
                      </a:effectLst>
                    </a:rPr>
                    <a:t>STEP</a:t>
                  </a:r>
                  <a:r>
                    <a:rPr kumimoji="1" lang="en-US" altLang="ja-JP" sz="2400" b="1" dirty="0">
                      <a:ln w="6600">
                        <a:solidFill>
                          <a:schemeClr val="accent2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dist="38100" dir="2700000" algn="tl" rotWithShape="0">
                          <a:schemeClr val="accent2"/>
                        </a:outerShdw>
                      </a:effectLst>
                    </a:rPr>
                    <a:t>3</a:t>
                  </a:r>
                  <a:endParaRPr kumimoji="1" lang="ja-JP" altLang="en-US" dirty="0"/>
                </a:p>
              </p:txBody>
            </p:sp>
          </p:grpSp>
        </p:grpSp>
        <p:sp>
          <p:nvSpPr>
            <p:cNvPr id="45" name="テキスト ボックス 44"/>
            <p:cNvSpPr txBox="1"/>
            <p:nvPr/>
          </p:nvSpPr>
          <p:spPr>
            <a:xfrm>
              <a:off x="659726" y="1203421"/>
              <a:ext cx="23391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加入している町会名を選択し、</a:t>
              </a:r>
              <a:endParaRPr kumimoji="1" lang="en-US" altLang="ja-JP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r>
                <a:rPr kumimoji="1" lang="ja-JP" altLang="en-US" sz="12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参加申請を行います</a:t>
              </a: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3463841" y="3860594"/>
            <a:ext cx="3122890" cy="519881"/>
            <a:chOff x="84916" y="1167251"/>
            <a:chExt cx="3122890" cy="519881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84916" y="1167251"/>
              <a:ext cx="3122890" cy="519881"/>
              <a:chOff x="151591" y="1138690"/>
              <a:chExt cx="3122890" cy="519881"/>
            </a:xfrm>
          </p:grpSpPr>
          <p:sp>
            <p:nvSpPr>
              <p:cNvPr id="53" name="四角形: 角を丸くする 3">
                <a:extLst>
                  <a:ext uri="{FF2B5EF4-FFF2-40B4-BE49-F238E27FC236}">
                    <a16:creationId xmlns:a16="http://schemas.microsoft.com/office/drawing/2014/main" id="{CB082A5E-B264-4BC3-8945-8AC9B80D9C01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22481" y="1183757"/>
                <a:ext cx="2952000" cy="432000"/>
              </a:xfrm>
              <a:prstGeom prst="roundRect">
                <a:avLst>
                  <a:gd name="adj" fmla="val 50000"/>
                </a:avLst>
              </a:prstGeom>
              <a:solidFill>
                <a:schemeClr val="accent4">
                  <a:lumMod val="20000"/>
                  <a:lumOff val="80000"/>
                </a:schemeClr>
              </a:solidFill>
              <a:ln w="254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20000"/>
                  </a:lnSpc>
                </a:pPr>
                <a:endParaRPr kumimoji="1" lang="ja-JP" altLang="en-US" dirty="0"/>
              </a:p>
            </p:txBody>
          </p:sp>
          <p:grpSp>
            <p:nvGrpSpPr>
              <p:cNvPr id="54" name="グループ化 53"/>
              <p:cNvGrpSpPr/>
              <p:nvPr/>
            </p:nvGrpSpPr>
            <p:grpSpPr>
              <a:xfrm>
                <a:off x="151591" y="1138690"/>
                <a:ext cx="818186" cy="519881"/>
                <a:chOff x="151591" y="1138690"/>
                <a:chExt cx="818186" cy="519881"/>
              </a:xfrm>
            </p:grpSpPr>
            <p:sp>
              <p:nvSpPr>
                <p:cNvPr id="55" name="楕円 54"/>
                <p:cNvSpPr/>
                <p:nvPr/>
              </p:nvSpPr>
              <p:spPr>
                <a:xfrm>
                  <a:off x="248047" y="1138690"/>
                  <a:ext cx="503390" cy="495852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" name="テキスト ボックス 55"/>
                <p:cNvSpPr txBox="1"/>
                <p:nvPr/>
              </p:nvSpPr>
              <p:spPr>
                <a:xfrm>
                  <a:off x="151591" y="1196906"/>
                  <a:ext cx="81818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 b="1" dirty="0">
                      <a:ln w="6600">
                        <a:solidFill>
                          <a:schemeClr val="accent2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dist="38100" dir="2700000" algn="tl" rotWithShape="0">
                          <a:schemeClr val="accent2"/>
                        </a:outerShdw>
                      </a:effectLst>
                    </a:rPr>
                    <a:t>STEP</a:t>
                  </a:r>
                  <a:r>
                    <a:rPr kumimoji="1" lang="en-US" altLang="ja-JP" sz="2400" b="1" dirty="0">
                      <a:ln w="6600">
                        <a:solidFill>
                          <a:schemeClr val="accent2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dist="38100" dir="2700000" algn="tl" rotWithShape="0">
                          <a:schemeClr val="accent2"/>
                        </a:outerShdw>
                      </a:effectLst>
                    </a:rPr>
                    <a:t>4</a:t>
                  </a:r>
                  <a:endParaRPr kumimoji="1" lang="ja-JP" altLang="en-US" dirty="0"/>
                </a:p>
              </p:txBody>
            </p:sp>
          </p:grpSp>
        </p:grpSp>
        <p:sp>
          <p:nvSpPr>
            <p:cNvPr id="52" name="テキスト ボックス 51"/>
            <p:cNvSpPr txBox="1"/>
            <p:nvPr/>
          </p:nvSpPr>
          <p:spPr>
            <a:xfrm>
              <a:off x="659726" y="1212946"/>
              <a:ext cx="21852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町会の管理者から参加を承認</a:t>
              </a:r>
              <a:endParaRPr kumimoji="1" lang="en-US" altLang="ja-JP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r>
                <a:rPr kumimoji="1" lang="ja-JP" altLang="en-US" sz="1200" dirty="0"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されたら利用開始です！</a:t>
              </a:r>
            </a:p>
          </p:txBody>
        </p:sp>
      </p:grpSp>
      <p:pic>
        <p:nvPicPr>
          <p:cNvPr id="57" name="図 5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450" y="1797050"/>
            <a:ext cx="1320800" cy="1968500"/>
          </a:xfrm>
          <a:prstGeom prst="roundRect">
            <a:avLst>
              <a:gd name="adj" fmla="val 3110"/>
            </a:avLst>
          </a:prstGeom>
          <a:ln w="15875">
            <a:solidFill>
              <a:srgbClr val="0070C0"/>
            </a:solidFill>
          </a:ln>
        </p:spPr>
      </p:pic>
      <p:sp>
        <p:nvSpPr>
          <p:cNvPr id="58" name="テキスト ボックス 57"/>
          <p:cNvSpPr txBox="1"/>
          <p:nvPr/>
        </p:nvSpPr>
        <p:spPr>
          <a:xfrm>
            <a:off x="4949151" y="1775524"/>
            <a:ext cx="1908850" cy="2177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参加できる町会の一覧が画面に表示されますので、自分の町会名があることを確認し、</a:t>
            </a:r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プロフィール作成画面で</a:t>
            </a:r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名前を入力してください。</a:t>
            </a:r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※｢</a:t>
            </a:r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ひとこと</a:t>
            </a:r>
            <a:r>
              <a:rPr kumimoji="1" lang="en-US" altLang="ja-JP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｣</a:t>
            </a:r>
            <a:r>
              <a:rPr kumimoji="1" lang="ja-JP" altLang="en-US" sz="1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は任意です。入力なしでも問題ありません。</a:t>
            </a:r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61" name="図 6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338503" y="2277414"/>
            <a:ext cx="549292" cy="244575"/>
          </a:xfrm>
          <a:prstGeom prst="rect">
            <a:avLst/>
          </a:prstGeom>
        </p:spPr>
      </p:pic>
      <p:pic>
        <p:nvPicPr>
          <p:cNvPr id="62" name="図 6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5522" y="4527957"/>
            <a:ext cx="1321200" cy="2083194"/>
          </a:xfrm>
          <a:prstGeom prst="roundRect">
            <a:avLst>
              <a:gd name="adj" fmla="val 3690"/>
            </a:avLst>
          </a:prstGeom>
          <a:ln w="15875">
            <a:solidFill>
              <a:srgbClr val="0070C0"/>
            </a:solidFill>
          </a:ln>
        </p:spPr>
      </p:pic>
      <p:pic>
        <p:nvPicPr>
          <p:cNvPr id="64" name="図 63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72817" y="4524125"/>
            <a:ext cx="1237282" cy="1554330"/>
          </a:xfrm>
          <a:prstGeom prst="roundRect">
            <a:avLst>
              <a:gd name="adj" fmla="val 3566"/>
            </a:avLst>
          </a:prstGeom>
          <a:ln w="15875">
            <a:solidFill>
              <a:srgbClr val="0070C0"/>
            </a:solidFill>
          </a:ln>
        </p:spPr>
      </p:pic>
      <p:pic>
        <p:nvPicPr>
          <p:cNvPr id="65" name="図 64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856" y="6832242"/>
            <a:ext cx="1232532" cy="1555200"/>
          </a:xfrm>
          <a:prstGeom prst="roundRect">
            <a:avLst>
              <a:gd name="adj" fmla="val 3680"/>
            </a:avLst>
          </a:prstGeom>
          <a:ln w="15875">
            <a:solidFill>
              <a:srgbClr val="0070C0"/>
            </a:solidFill>
          </a:ln>
        </p:spPr>
      </p:pic>
      <p:sp>
        <p:nvSpPr>
          <p:cNvPr id="67" name="角丸四角形 66"/>
          <p:cNvSpPr/>
          <p:nvPr/>
        </p:nvSpPr>
        <p:spPr>
          <a:xfrm>
            <a:off x="3032846" y="3241046"/>
            <a:ext cx="260424" cy="204623"/>
          </a:xfrm>
          <a:prstGeom prst="roundRect">
            <a:avLst>
              <a:gd name="adj" fmla="val 11150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形吹き出し 67"/>
          <p:cNvSpPr/>
          <p:nvPr/>
        </p:nvSpPr>
        <p:spPr>
          <a:xfrm>
            <a:off x="3038270" y="2991709"/>
            <a:ext cx="267516" cy="215115"/>
          </a:xfrm>
          <a:prstGeom prst="wedgeEllipseCallout">
            <a:avLst>
              <a:gd name="adj1" fmla="val -8965"/>
              <a:gd name="adj2" fmla="val 62500"/>
            </a:avLst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！</a:t>
            </a:r>
          </a:p>
        </p:txBody>
      </p:sp>
      <p:pic>
        <p:nvPicPr>
          <p:cNvPr id="70" name="図 69"/>
          <p:cNvPicPr>
            <a:picLocks noChangeAspect="1"/>
          </p:cNvPicPr>
          <p:nvPr/>
        </p:nvPicPr>
        <p:blipFill>
          <a:blip r:embed="rId11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48191" y="5173099"/>
            <a:ext cx="342686" cy="342686"/>
          </a:xfrm>
          <a:prstGeom prst="rect">
            <a:avLst/>
          </a:prstGeom>
        </p:spPr>
      </p:pic>
      <p:sp>
        <p:nvSpPr>
          <p:cNvPr id="72" name="角丸四角形 71"/>
          <p:cNvSpPr/>
          <p:nvPr/>
        </p:nvSpPr>
        <p:spPr>
          <a:xfrm>
            <a:off x="369860" y="7620581"/>
            <a:ext cx="1135090" cy="462969"/>
          </a:xfrm>
          <a:prstGeom prst="roundRect">
            <a:avLst>
              <a:gd name="adj" fmla="val 11150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943527" y="6171737"/>
            <a:ext cx="148764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｢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参加申請</a:t>
            </a:r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｣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から参加できる町会の一覧が表示されますので、自分の町会を選び、</a:t>
            </a:r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で</a:t>
            </a:r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申請します。</a:t>
            </a:r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74" name="図 73"/>
          <p:cNvPicPr>
            <a:picLocks noChangeAspect="1"/>
          </p:cNvPicPr>
          <p:nvPr/>
        </p:nvPicPr>
        <p:blipFill>
          <a:blip r:embed="rId1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222963" flipV="1">
            <a:off x="1327611" y="6250382"/>
            <a:ext cx="808389" cy="522498"/>
          </a:xfrm>
          <a:prstGeom prst="rect">
            <a:avLst/>
          </a:prstGeom>
        </p:spPr>
      </p:pic>
      <p:pic>
        <p:nvPicPr>
          <p:cNvPr id="76" name="図 7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953" y="8149965"/>
            <a:ext cx="770042" cy="765153"/>
          </a:xfrm>
          <a:prstGeom prst="rect">
            <a:avLst/>
          </a:prstGeom>
        </p:spPr>
      </p:pic>
      <p:sp>
        <p:nvSpPr>
          <p:cNvPr id="78" name="テキスト ボックス 77"/>
          <p:cNvSpPr txBox="1"/>
          <p:nvPr/>
        </p:nvSpPr>
        <p:spPr>
          <a:xfrm>
            <a:off x="1806269" y="7326313"/>
            <a:ext cx="1679421" cy="792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○○町会の方はコメント</a:t>
            </a:r>
            <a:r>
              <a:rPr kumimoji="1" lang="ja-JP" altLang="en-US" sz="105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で「</a:t>
            </a:r>
            <a:r>
              <a:rPr kumimoji="1" lang="ja-JP" altLang="en-US" sz="1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○○○○</a:t>
            </a:r>
            <a:r>
              <a:rPr kumimoji="1" lang="ja-JP" altLang="en-US" sz="105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」</a:t>
            </a:r>
            <a:r>
              <a:rPr kumimoji="1" lang="ja-JP" altLang="en-US" sz="105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を入力して申請してください！</a:t>
            </a:r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82" name="図 8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869" y="6878228"/>
            <a:ext cx="487217" cy="164662"/>
          </a:xfrm>
          <a:prstGeom prst="rect">
            <a:avLst/>
          </a:prstGeom>
        </p:spPr>
      </p:pic>
      <p:sp>
        <p:nvSpPr>
          <p:cNvPr id="85" name="テキスト ボックス 84"/>
          <p:cNvSpPr txBox="1"/>
          <p:nvPr/>
        </p:nvSpPr>
        <p:spPr>
          <a:xfrm>
            <a:off x="4702979" y="5199688"/>
            <a:ext cx="2022036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参加後は、新着記事の</a:t>
            </a:r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配信等があると</a:t>
            </a:r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LINE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の通知で</a:t>
            </a:r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お知らせがあります。</a:t>
            </a:r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松戸市公式</a:t>
            </a:r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LINE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から</a:t>
            </a:r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自治会サポ！を起動して</a:t>
            </a:r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確認してみてください。</a:t>
            </a:r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en-US" altLang="ja-JP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参加申請してから承認まで時間がかかる場合があります。</a:t>
            </a:r>
            <a:endParaRPr kumimoji="1" lang="en-US" altLang="ja-JP" sz="10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3" name="円形吹き出し 92"/>
          <p:cNvSpPr/>
          <p:nvPr/>
        </p:nvSpPr>
        <p:spPr>
          <a:xfrm>
            <a:off x="4130653" y="5180527"/>
            <a:ext cx="267516" cy="215115"/>
          </a:xfrm>
          <a:prstGeom prst="wedgeEllipseCallout">
            <a:avLst>
              <a:gd name="adj1" fmla="val -8965"/>
              <a:gd name="adj2" fmla="val 62500"/>
            </a:avLst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！</a:t>
            </a:r>
          </a:p>
        </p:txBody>
      </p:sp>
      <p:grpSp>
        <p:nvGrpSpPr>
          <p:cNvPr id="116" name="グループ化 115"/>
          <p:cNvGrpSpPr/>
          <p:nvPr/>
        </p:nvGrpSpPr>
        <p:grpSpPr>
          <a:xfrm>
            <a:off x="3494179" y="7712793"/>
            <a:ext cx="3324014" cy="829794"/>
            <a:chOff x="3433071" y="8146757"/>
            <a:chExt cx="3324014" cy="829794"/>
          </a:xfrm>
        </p:grpSpPr>
        <p:grpSp>
          <p:nvGrpSpPr>
            <p:cNvPr id="115" name="グループ化 114"/>
            <p:cNvGrpSpPr/>
            <p:nvPr/>
          </p:nvGrpSpPr>
          <p:grpSpPr>
            <a:xfrm>
              <a:off x="3433071" y="8146757"/>
              <a:ext cx="2656029" cy="730810"/>
              <a:chOff x="3433071" y="8146757"/>
              <a:chExt cx="2656029" cy="730810"/>
            </a:xfrm>
          </p:grpSpPr>
          <p:sp>
            <p:nvSpPr>
              <p:cNvPr id="91" name="フリーフォーム 90"/>
              <p:cNvSpPr/>
              <p:nvPr/>
            </p:nvSpPr>
            <p:spPr>
              <a:xfrm>
                <a:off x="3453618" y="8146757"/>
                <a:ext cx="2629681" cy="730810"/>
              </a:xfrm>
              <a:custGeom>
                <a:avLst/>
                <a:gdLst>
                  <a:gd name="connsiteX0" fmla="*/ 92547 w 2629681"/>
                  <a:gd name="connsiteY0" fmla="*/ 0 h 730810"/>
                  <a:gd name="connsiteX1" fmla="*/ 2537134 w 2629681"/>
                  <a:gd name="connsiteY1" fmla="*/ 0 h 730810"/>
                  <a:gd name="connsiteX2" fmla="*/ 2629681 w 2629681"/>
                  <a:gd name="connsiteY2" fmla="*/ 92547 h 730810"/>
                  <a:gd name="connsiteX3" fmla="*/ 2629681 w 2629681"/>
                  <a:gd name="connsiteY3" fmla="*/ 530412 h 730810"/>
                  <a:gd name="connsiteX4" fmla="*/ 2537134 w 2629681"/>
                  <a:gd name="connsiteY4" fmla="*/ 622959 h 730810"/>
                  <a:gd name="connsiteX5" fmla="*/ 2367029 w 2629681"/>
                  <a:gd name="connsiteY5" fmla="*/ 622959 h 730810"/>
                  <a:gd name="connsiteX6" fmla="*/ 2416795 w 2629681"/>
                  <a:gd name="connsiteY6" fmla="*/ 680463 h 730810"/>
                  <a:gd name="connsiteX7" fmla="*/ 2488058 w 2629681"/>
                  <a:gd name="connsiteY7" fmla="*/ 730810 h 730810"/>
                  <a:gd name="connsiteX8" fmla="*/ 2257701 w 2629681"/>
                  <a:gd name="connsiteY8" fmla="*/ 660248 h 730810"/>
                  <a:gd name="connsiteX9" fmla="*/ 2223704 w 2629681"/>
                  <a:gd name="connsiteY9" fmla="*/ 622959 h 730810"/>
                  <a:gd name="connsiteX10" fmla="*/ 92547 w 2629681"/>
                  <a:gd name="connsiteY10" fmla="*/ 622959 h 730810"/>
                  <a:gd name="connsiteX11" fmla="*/ 0 w 2629681"/>
                  <a:gd name="connsiteY11" fmla="*/ 530412 h 730810"/>
                  <a:gd name="connsiteX12" fmla="*/ 0 w 2629681"/>
                  <a:gd name="connsiteY12" fmla="*/ 92547 h 730810"/>
                  <a:gd name="connsiteX13" fmla="*/ 92547 w 2629681"/>
                  <a:gd name="connsiteY13" fmla="*/ 0 h 7308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629681" h="730810">
                    <a:moveTo>
                      <a:pt x="92547" y="0"/>
                    </a:moveTo>
                    <a:lnTo>
                      <a:pt x="2537134" y="0"/>
                    </a:lnTo>
                    <a:cubicBezTo>
                      <a:pt x="2588246" y="0"/>
                      <a:pt x="2629681" y="41435"/>
                      <a:pt x="2629681" y="92547"/>
                    </a:cubicBezTo>
                    <a:lnTo>
                      <a:pt x="2629681" y="530412"/>
                    </a:lnTo>
                    <a:cubicBezTo>
                      <a:pt x="2629681" y="581524"/>
                      <a:pt x="2588246" y="622959"/>
                      <a:pt x="2537134" y="622959"/>
                    </a:cubicBezTo>
                    <a:lnTo>
                      <a:pt x="2367029" y="622959"/>
                    </a:lnTo>
                    <a:lnTo>
                      <a:pt x="2416795" y="680463"/>
                    </a:lnTo>
                    <a:cubicBezTo>
                      <a:pt x="2437156" y="698814"/>
                      <a:pt x="2460910" y="715753"/>
                      <a:pt x="2488058" y="730810"/>
                    </a:cubicBezTo>
                    <a:cubicBezTo>
                      <a:pt x="2398098" y="730810"/>
                      <a:pt x="2316655" y="703845"/>
                      <a:pt x="2257701" y="660248"/>
                    </a:cubicBezTo>
                    <a:lnTo>
                      <a:pt x="2223704" y="622959"/>
                    </a:lnTo>
                    <a:lnTo>
                      <a:pt x="92547" y="622959"/>
                    </a:lnTo>
                    <a:cubicBezTo>
                      <a:pt x="41435" y="622959"/>
                      <a:pt x="0" y="581524"/>
                      <a:pt x="0" y="530412"/>
                    </a:cubicBezTo>
                    <a:lnTo>
                      <a:pt x="0" y="92547"/>
                    </a:lnTo>
                    <a:cubicBezTo>
                      <a:pt x="0" y="41435"/>
                      <a:pt x="41435" y="0"/>
                      <a:pt x="92547" y="0"/>
                    </a:cubicBez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" name="テキスト ボックス 88"/>
              <p:cNvSpPr txBox="1"/>
              <p:nvPr/>
            </p:nvSpPr>
            <p:spPr>
              <a:xfrm>
                <a:off x="3433071" y="8187953"/>
                <a:ext cx="2656029" cy="5309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900" dirty="0"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「登録がうまくいかない」「使い方が分からない」</a:t>
                </a:r>
                <a:endParaRPr kumimoji="1" lang="en-US" altLang="ja-JP" sz="9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  <a:p>
                <a:r>
                  <a:rPr kumimoji="1" lang="ja-JP" altLang="en-US" sz="900" dirty="0"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そんな時は</a:t>
                </a:r>
                <a:r>
                  <a:rPr kumimoji="1" lang="en-US" altLang="ja-JP" sz="900" dirty="0"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…</a:t>
                </a:r>
              </a:p>
              <a:p>
                <a:r>
                  <a:rPr kumimoji="1" lang="ja-JP" altLang="en-US" sz="1050" dirty="0">
                    <a:latin typeface="HGP創英角ﾎﾟｯﾌﾟ体" panose="040B0A00000000000000" pitchFamily="50" charset="-128"/>
                    <a:ea typeface="HGP創英角ﾎﾟｯﾌﾟ体" panose="040B0A00000000000000" pitchFamily="50" charset="-128"/>
                  </a:rPr>
                  <a:t>コールセンターまでお問い合わせください！</a:t>
                </a:r>
                <a:endParaRPr kumimoji="1" lang="en-US" altLang="ja-JP" sz="105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endParaRPr>
              </a:p>
            </p:txBody>
          </p:sp>
        </p:grpSp>
        <p:pic>
          <p:nvPicPr>
            <p:cNvPr id="95" name="図 94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829068" y="8215222"/>
              <a:ext cx="928017" cy="761329"/>
            </a:xfrm>
            <a:prstGeom prst="rect">
              <a:avLst/>
            </a:prstGeom>
          </p:spPr>
        </p:pic>
      </p:grpSp>
      <p:grpSp>
        <p:nvGrpSpPr>
          <p:cNvPr id="103" name="グループ化 102"/>
          <p:cNvGrpSpPr/>
          <p:nvPr/>
        </p:nvGrpSpPr>
        <p:grpSpPr>
          <a:xfrm>
            <a:off x="151930" y="6220117"/>
            <a:ext cx="312637" cy="2671228"/>
            <a:chOff x="151930" y="6220117"/>
            <a:chExt cx="312637" cy="2671228"/>
          </a:xfrm>
        </p:grpSpPr>
        <p:cxnSp>
          <p:nvCxnSpPr>
            <p:cNvPr id="97" name="直線コネクタ 96"/>
            <p:cNvCxnSpPr/>
            <p:nvPr/>
          </p:nvCxnSpPr>
          <p:spPr>
            <a:xfrm flipH="1">
              <a:off x="155768" y="6515345"/>
              <a:ext cx="0" cy="237600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コネクタ 100"/>
            <p:cNvCxnSpPr/>
            <p:nvPr/>
          </p:nvCxnSpPr>
          <p:spPr>
            <a:xfrm flipH="1">
              <a:off x="151930" y="6220117"/>
              <a:ext cx="312637" cy="304754"/>
            </a:xfrm>
            <a:prstGeom prst="line">
              <a:avLst/>
            </a:prstGeom>
            <a:ln w="19050">
              <a:solidFill>
                <a:srgbClr val="0070C0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角丸四角形 105"/>
          <p:cNvSpPr/>
          <p:nvPr/>
        </p:nvSpPr>
        <p:spPr>
          <a:xfrm>
            <a:off x="84916" y="8891345"/>
            <a:ext cx="1902634" cy="684719"/>
          </a:xfrm>
          <a:prstGeom prst="roundRect">
            <a:avLst>
              <a:gd name="adj" fmla="val 5903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44746" y="8887359"/>
            <a:ext cx="19428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世帯の代表の方が参加承認</a:t>
            </a:r>
            <a:endParaRPr kumimoji="1"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されれば、ご家族の方は</a:t>
            </a:r>
            <a:endParaRPr kumimoji="1"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｢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世帯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ID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・パスコード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｣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</a:t>
            </a:r>
            <a:endParaRPr kumimoji="1"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自由に参加ができます</a:t>
            </a:r>
            <a:endParaRPr kumimoji="1"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84" name="図 83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381" y="9061085"/>
            <a:ext cx="918058" cy="718630"/>
          </a:xfrm>
          <a:prstGeom prst="snip2SameRect">
            <a:avLst>
              <a:gd name="adj1" fmla="val 38316"/>
              <a:gd name="adj2" fmla="val 0"/>
            </a:avLst>
          </a:prstGeom>
          <a:ln>
            <a:noFill/>
          </a:ln>
        </p:spPr>
      </p:pic>
      <p:cxnSp>
        <p:nvCxnSpPr>
          <p:cNvPr id="109" name="直線コネクタ 108"/>
          <p:cNvCxnSpPr/>
          <p:nvPr/>
        </p:nvCxnSpPr>
        <p:spPr>
          <a:xfrm rot="60000" flipV="1">
            <a:off x="1504920" y="7843393"/>
            <a:ext cx="301349" cy="5787"/>
          </a:xfrm>
          <a:prstGeom prst="line">
            <a:avLst/>
          </a:prstGeom>
          <a:ln w="19050">
            <a:solidFill>
              <a:srgbClr val="C00000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対角する 2 つの角を切り取った四角形 116"/>
          <p:cNvSpPr/>
          <p:nvPr/>
        </p:nvSpPr>
        <p:spPr>
          <a:xfrm>
            <a:off x="3435134" y="8550180"/>
            <a:ext cx="3337130" cy="914400"/>
          </a:xfrm>
          <a:prstGeom prst="snip2DiagRect">
            <a:avLst>
              <a:gd name="adj1" fmla="val 0"/>
              <a:gd name="adj2" fmla="val 12500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《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自治会サポ！松戸市コールセンター</a:t>
            </a:r>
            <a:r>
              <a:rPr kumimoji="1" lang="en-US" altLang="ja-JP" sz="12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》</a:t>
            </a:r>
          </a:p>
          <a:p>
            <a:r>
              <a:rPr kumimoji="1" lang="ja-JP" altLang="en-US" sz="11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電話：</a:t>
            </a:r>
            <a:r>
              <a:rPr kumimoji="1" lang="en-US" altLang="ja-JP" sz="11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050-5799-4566</a:t>
            </a:r>
          </a:p>
          <a:p>
            <a:r>
              <a:rPr kumimoji="1" lang="ja-JP" altLang="en-US" sz="11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受付：月曜から金曜　</a:t>
            </a:r>
            <a:r>
              <a:rPr kumimoji="1" lang="en-US" altLang="ja-JP" sz="11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9</a:t>
            </a:r>
            <a:r>
              <a:rPr kumimoji="1" lang="ja-JP" altLang="en-US" sz="11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時から</a:t>
            </a:r>
            <a:r>
              <a:rPr kumimoji="1" lang="en-US" altLang="ja-JP" sz="11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19</a:t>
            </a:r>
            <a:r>
              <a:rPr kumimoji="1" lang="ja-JP" altLang="en-US" sz="11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時まで</a:t>
            </a:r>
            <a:endParaRPr kumimoji="1" lang="en-US" altLang="ja-JP" sz="11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※</a:t>
            </a:r>
            <a:r>
              <a:rPr kumimoji="1" lang="ja-JP" altLang="en-US" sz="1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土日祝日及び年末年始（</a:t>
            </a:r>
            <a:r>
              <a:rPr kumimoji="1" lang="en-US" altLang="ja-JP" sz="1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12</a:t>
            </a:r>
            <a:r>
              <a:rPr kumimoji="1" lang="ja-JP" altLang="en-US" sz="1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kumimoji="1" lang="en-US" altLang="ja-JP" sz="1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29</a:t>
            </a:r>
            <a:r>
              <a:rPr kumimoji="1" lang="ja-JP" altLang="en-US" sz="1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r>
              <a:rPr kumimoji="1" lang="ja-JP" altLang="en-US" sz="12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</a:t>
            </a:r>
            <a:r>
              <a:rPr kumimoji="1" lang="en-US" altLang="ja-JP" sz="1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</a:t>
            </a:r>
            <a:r>
              <a:rPr kumimoji="1" lang="ja-JP" altLang="en-US" sz="1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kumimoji="1" lang="en-US" altLang="ja-JP" sz="1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kumimoji="1" lang="ja-JP" altLang="en-US" sz="10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日）を除く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321" y="1787182"/>
            <a:ext cx="1081101" cy="1081101"/>
          </a:xfrm>
          <a:prstGeom prst="rect">
            <a:avLst/>
          </a:prstGeom>
        </p:spPr>
      </p:pic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E7707FC4-1B7B-1319-4B30-65A33052FD8E}"/>
              </a:ext>
            </a:extLst>
          </p:cNvPr>
          <p:cNvSpPr/>
          <p:nvPr/>
        </p:nvSpPr>
        <p:spPr>
          <a:xfrm>
            <a:off x="5624028" y="9577580"/>
            <a:ext cx="1148236" cy="2139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R</a:t>
            </a:r>
            <a:r>
              <a:rPr kumimoji="1" lang="ja-JP" altLang="en-US" sz="1000" b="1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７年度 </a:t>
            </a:r>
            <a:r>
              <a:rPr kumimoji="1" lang="en-US" altLang="ja-JP" sz="1000" b="1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Ver.1.0</a:t>
            </a:r>
            <a:endParaRPr kumimoji="1" lang="ja-JP" altLang="en-US" sz="1000" b="1" dirty="0">
              <a:solidFill>
                <a:schemeClr val="tx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6661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509</Words>
  <Application>Microsoft Office PowerPoint</Application>
  <PresentationFormat>A4 210 x 297 mm</PresentationFormat>
  <Paragraphs>82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BIZ UDP明朝 Medium</vt:lpstr>
      <vt:lpstr>BIZ UDゴシック</vt:lpstr>
      <vt:lpstr>HGP創英角ﾎﾟｯﾌﾟ体</vt:lpstr>
      <vt:lpstr>UD デジタル 教科書体 N-B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2025-06-17T07:45:59Z</dcterms:created>
  <dcterms:modified xsi:type="dcterms:W3CDTF">2025-06-26T01:53:09Z</dcterms:modified>
</cp:coreProperties>
</file>