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1" d="100"/>
          <a:sy n="81" d="100"/>
        </p:scale>
        <p:origin x="3042"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7623199-0B15-4BA3-849A-9F7A8A4BC913}" type="datetimeFigureOut">
              <a:rPr kumimoji="1" lang="ja-JP" altLang="en-US" smtClean="0"/>
              <a:t>2024/5/13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661E7E-3033-40A7-B81C-897203F753DB}" type="slidenum">
              <a:rPr kumimoji="1" lang="ja-JP" altLang="en-US" smtClean="0"/>
              <a:t>‹#›</a:t>
            </a:fld>
            <a:endParaRPr kumimoji="1" lang="ja-JP" altLang="en-US"/>
          </a:p>
        </p:txBody>
      </p:sp>
    </p:spTree>
    <p:extLst>
      <p:ext uri="{BB962C8B-B14F-4D97-AF65-F5344CB8AC3E}">
        <p14:creationId xmlns:p14="http://schemas.microsoft.com/office/powerpoint/2010/main" val="3323507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7623199-0B15-4BA3-849A-9F7A8A4BC913}" type="datetimeFigureOut">
              <a:rPr kumimoji="1" lang="ja-JP" altLang="en-US" smtClean="0"/>
              <a:t>2024/5/13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661E7E-3033-40A7-B81C-897203F753DB}" type="slidenum">
              <a:rPr kumimoji="1" lang="ja-JP" altLang="en-US" smtClean="0"/>
              <a:t>‹#›</a:t>
            </a:fld>
            <a:endParaRPr kumimoji="1" lang="ja-JP" altLang="en-US"/>
          </a:p>
        </p:txBody>
      </p:sp>
    </p:spTree>
    <p:extLst>
      <p:ext uri="{BB962C8B-B14F-4D97-AF65-F5344CB8AC3E}">
        <p14:creationId xmlns:p14="http://schemas.microsoft.com/office/powerpoint/2010/main" val="1333368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7623199-0B15-4BA3-849A-9F7A8A4BC913}" type="datetimeFigureOut">
              <a:rPr kumimoji="1" lang="ja-JP" altLang="en-US" smtClean="0"/>
              <a:t>2024/5/13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661E7E-3033-40A7-B81C-897203F753DB}" type="slidenum">
              <a:rPr kumimoji="1" lang="ja-JP" altLang="en-US" smtClean="0"/>
              <a:t>‹#›</a:t>
            </a:fld>
            <a:endParaRPr kumimoji="1" lang="ja-JP" altLang="en-US"/>
          </a:p>
        </p:txBody>
      </p:sp>
    </p:spTree>
    <p:extLst>
      <p:ext uri="{BB962C8B-B14F-4D97-AF65-F5344CB8AC3E}">
        <p14:creationId xmlns:p14="http://schemas.microsoft.com/office/powerpoint/2010/main" val="4147765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7623199-0B15-4BA3-849A-9F7A8A4BC913}" type="datetimeFigureOut">
              <a:rPr kumimoji="1" lang="ja-JP" altLang="en-US" smtClean="0"/>
              <a:t>2024/5/13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661E7E-3033-40A7-B81C-897203F753DB}" type="slidenum">
              <a:rPr kumimoji="1" lang="ja-JP" altLang="en-US" smtClean="0"/>
              <a:t>‹#›</a:t>
            </a:fld>
            <a:endParaRPr kumimoji="1" lang="ja-JP" altLang="en-US"/>
          </a:p>
        </p:txBody>
      </p:sp>
    </p:spTree>
    <p:extLst>
      <p:ext uri="{BB962C8B-B14F-4D97-AF65-F5344CB8AC3E}">
        <p14:creationId xmlns:p14="http://schemas.microsoft.com/office/powerpoint/2010/main" val="341810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7623199-0B15-4BA3-849A-9F7A8A4BC913}" type="datetimeFigureOut">
              <a:rPr kumimoji="1" lang="ja-JP" altLang="en-US" smtClean="0"/>
              <a:t>2024/5/13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661E7E-3033-40A7-B81C-897203F753DB}" type="slidenum">
              <a:rPr kumimoji="1" lang="ja-JP" altLang="en-US" smtClean="0"/>
              <a:t>‹#›</a:t>
            </a:fld>
            <a:endParaRPr kumimoji="1" lang="ja-JP" altLang="en-US"/>
          </a:p>
        </p:txBody>
      </p:sp>
    </p:spTree>
    <p:extLst>
      <p:ext uri="{BB962C8B-B14F-4D97-AF65-F5344CB8AC3E}">
        <p14:creationId xmlns:p14="http://schemas.microsoft.com/office/powerpoint/2010/main" val="3014659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7623199-0B15-4BA3-849A-9F7A8A4BC913}" type="datetimeFigureOut">
              <a:rPr kumimoji="1" lang="ja-JP" altLang="en-US" smtClean="0"/>
              <a:t>2024/5/13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661E7E-3033-40A7-B81C-897203F753DB}" type="slidenum">
              <a:rPr kumimoji="1" lang="ja-JP" altLang="en-US" smtClean="0"/>
              <a:t>‹#›</a:t>
            </a:fld>
            <a:endParaRPr kumimoji="1" lang="ja-JP" altLang="en-US"/>
          </a:p>
        </p:txBody>
      </p:sp>
    </p:spTree>
    <p:extLst>
      <p:ext uri="{BB962C8B-B14F-4D97-AF65-F5344CB8AC3E}">
        <p14:creationId xmlns:p14="http://schemas.microsoft.com/office/powerpoint/2010/main" val="1100321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7623199-0B15-4BA3-849A-9F7A8A4BC913}" type="datetimeFigureOut">
              <a:rPr kumimoji="1" lang="ja-JP" altLang="en-US" smtClean="0"/>
              <a:t>2024/5/13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D661E7E-3033-40A7-B81C-897203F753DB}" type="slidenum">
              <a:rPr kumimoji="1" lang="ja-JP" altLang="en-US" smtClean="0"/>
              <a:t>‹#›</a:t>
            </a:fld>
            <a:endParaRPr kumimoji="1" lang="ja-JP" altLang="en-US"/>
          </a:p>
        </p:txBody>
      </p:sp>
    </p:spTree>
    <p:extLst>
      <p:ext uri="{BB962C8B-B14F-4D97-AF65-F5344CB8AC3E}">
        <p14:creationId xmlns:p14="http://schemas.microsoft.com/office/powerpoint/2010/main" val="3116187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7623199-0B15-4BA3-849A-9F7A8A4BC913}" type="datetimeFigureOut">
              <a:rPr kumimoji="1" lang="ja-JP" altLang="en-US" smtClean="0"/>
              <a:t>2024/5/13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D661E7E-3033-40A7-B81C-897203F753DB}" type="slidenum">
              <a:rPr kumimoji="1" lang="ja-JP" altLang="en-US" smtClean="0"/>
              <a:t>‹#›</a:t>
            </a:fld>
            <a:endParaRPr kumimoji="1" lang="ja-JP" altLang="en-US"/>
          </a:p>
        </p:txBody>
      </p:sp>
    </p:spTree>
    <p:extLst>
      <p:ext uri="{BB962C8B-B14F-4D97-AF65-F5344CB8AC3E}">
        <p14:creationId xmlns:p14="http://schemas.microsoft.com/office/powerpoint/2010/main" val="1330012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23199-0B15-4BA3-849A-9F7A8A4BC913}" type="datetimeFigureOut">
              <a:rPr kumimoji="1" lang="ja-JP" altLang="en-US" smtClean="0"/>
              <a:t>2024/5/13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D661E7E-3033-40A7-B81C-897203F753DB}" type="slidenum">
              <a:rPr kumimoji="1" lang="ja-JP" altLang="en-US" smtClean="0"/>
              <a:t>‹#›</a:t>
            </a:fld>
            <a:endParaRPr kumimoji="1" lang="ja-JP" altLang="en-US"/>
          </a:p>
        </p:txBody>
      </p:sp>
    </p:spTree>
    <p:extLst>
      <p:ext uri="{BB962C8B-B14F-4D97-AF65-F5344CB8AC3E}">
        <p14:creationId xmlns:p14="http://schemas.microsoft.com/office/powerpoint/2010/main" val="1785932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7623199-0B15-4BA3-849A-9F7A8A4BC913}" type="datetimeFigureOut">
              <a:rPr kumimoji="1" lang="ja-JP" altLang="en-US" smtClean="0"/>
              <a:t>2024/5/13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661E7E-3033-40A7-B81C-897203F753DB}" type="slidenum">
              <a:rPr kumimoji="1" lang="ja-JP" altLang="en-US" smtClean="0"/>
              <a:t>‹#›</a:t>
            </a:fld>
            <a:endParaRPr kumimoji="1" lang="ja-JP" altLang="en-US"/>
          </a:p>
        </p:txBody>
      </p:sp>
    </p:spTree>
    <p:extLst>
      <p:ext uri="{BB962C8B-B14F-4D97-AF65-F5344CB8AC3E}">
        <p14:creationId xmlns:p14="http://schemas.microsoft.com/office/powerpoint/2010/main" val="3168155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7623199-0B15-4BA3-849A-9F7A8A4BC913}" type="datetimeFigureOut">
              <a:rPr kumimoji="1" lang="ja-JP" altLang="en-US" smtClean="0"/>
              <a:t>2024/5/13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661E7E-3033-40A7-B81C-897203F753DB}" type="slidenum">
              <a:rPr kumimoji="1" lang="ja-JP" altLang="en-US" smtClean="0"/>
              <a:t>‹#›</a:t>
            </a:fld>
            <a:endParaRPr kumimoji="1" lang="ja-JP" altLang="en-US"/>
          </a:p>
        </p:txBody>
      </p:sp>
    </p:spTree>
    <p:extLst>
      <p:ext uri="{BB962C8B-B14F-4D97-AF65-F5344CB8AC3E}">
        <p14:creationId xmlns:p14="http://schemas.microsoft.com/office/powerpoint/2010/main" val="4011996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7623199-0B15-4BA3-849A-9F7A8A4BC913}" type="datetimeFigureOut">
              <a:rPr kumimoji="1" lang="ja-JP" altLang="en-US" smtClean="0"/>
              <a:t>2024/5/13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D661E7E-3033-40A7-B81C-897203F753DB}" type="slidenum">
              <a:rPr kumimoji="1" lang="ja-JP" altLang="en-US" smtClean="0"/>
              <a:t>‹#›</a:t>
            </a:fld>
            <a:endParaRPr kumimoji="1" lang="ja-JP" altLang="en-US"/>
          </a:p>
        </p:txBody>
      </p:sp>
    </p:spTree>
    <p:extLst>
      <p:ext uri="{BB962C8B-B14F-4D97-AF65-F5344CB8AC3E}">
        <p14:creationId xmlns:p14="http://schemas.microsoft.com/office/powerpoint/2010/main" val="17662922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01601" y="341064"/>
            <a:ext cx="6707840" cy="400110"/>
          </a:xfrm>
          <a:prstGeom prst="rect">
            <a:avLst/>
          </a:prstGeom>
          <a:solidFill>
            <a:srgbClr val="002060"/>
          </a:solidFill>
        </p:spPr>
        <p:txBody>
          <a:bodyPr wrap="square" rtlCol="0">
            <a:spAutoFit/>
          </a:bodyPr>
          <a:lstStyle/>
          <a:p>
            <a:pPr>
              <a:spcAft>
                <a:spcPts val="668"/>
              </a:spcAft>
            </a:pPr>
            <a:r>
              <a:rPr kumimoji="1" lang="ja-JP" altLang="en-US" sz="1600" b="1" dirty="0">
                <a:solidFill>
                  <a:schemeClr val="bg1"/>
                </a:solidFill>
                <a:latin typeface="BIZ UDゴシック" panose="020B0400000000000000" pitchFamily="49" charset="-128"/>
                <a:ea typeface="BIZ UDゴシック" panose="020B0400000000000000" pitchFamily="49" charset="-128"/>
              </a:rPr>
              <a:t>松戸市地域公共交通</a:t>
            </a:r>
            <a:r>
              <a:rPr kumimoji="1" lang="ja-JP" altLang="en-US" sz="1600" b="1" dirty="0" smtClean="0">
                <a:solidFill>
                  <a:schemeClr val="bg1"/>
                </a:solidFill>
                <a:latin typeface="BIZ UDゴシック" panose="020B0400000000000000" pitchFamily="49" charset="-128"/>
                <a:ea typeface="BIZ UDゴシック" panose="020B0400000000000000" pitchFamily="49" charset="-128"/>
              </a:rPr>
              <a:t>計画策定に向けた各種調査について</a:t>
            </a:r>
            <a:r>
              <a:rPr kumimoji="1" lang="ja-JP" altLang="en-US" sz="2000" b="1" smtClean="0">
                <a:solidFill>
                  <a:schemeClr val="bg1"/>
                </a:solidFill>
                <a:latin typeface="BIZ UDゴシック" panose="020B0400000000000000" pitchFamily="49" charset="-128"/>
                <a:ea typeface="BIZ UDゴシック" panose="020B0400000000000000" pitchFamily="49" charset="-128"/>
              </a:rPr>
              <a:t>　    </a:t>
            </a:r>
            <a:r>
              <a:rPr kumimoji="1" lang="en-US" altLang="ja-JP" sz="1200" smtClean="0">
                <a:solidFill>
                  <a:schemeClr val="bg1"/>
                </a:solidFill>
                <a:latin typeface="BIZ UDゴシック" panose="020B0400000000000000" pitchFamily="49" charset="-128"/>
                <a:ea typeface="BIZ UDゴシック" panose="020B0400000000000000" pitchFamily="49" charset="-128"/>
              </a:rPr>
              <a:t>20240515</a:t>
            </a:r>
            <a:endParaRPr kumimoji="1" lang="ja-JP" altLang="en-US" sz="1600" dirty="0">
              <a:solidFill>
                <a:schemeClr val="bg1"/>
              </a:solidFill>
              <a:latin typeface="BIZ UDゴシック" panose="020B0400000000000000" pitchFamily="49" charset="-128"/>
              <a:ea typeface="BIZ UDゴシック" panose="020B0400000000000000" pitchFamily="49" charset="-128"/>
            </a:endParaRPr>
          </a:p>
        </p:txBody>
      </p:sp>
      <p:sp>
        <p:nvSpPr>
          <p:cNvPr id="9" name="テキスト ボックス 8"/>
          <p:cNvSpPr txBox="1"/>
          <p:nvPr/>
        </p:nvSpPr>
        <p:spPr>
          <a:xfrm>
            <a:off x="101600" y="943537"/>
            <a:ext cx="4387273" cy="307777"/>
          </a:xfrm>
          <a:prstGeom prst="rect">
            <a:avLst/>
          </a:prstGeom>
          <a:solidFill>
            <a:schemeClr val="accent1">
              <a:lumMod val="60000"/>
              <a:lumOff val="40000"/>
            </a:schemeClr>
          </a:solid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１</a:t>
            </a:r>
            <a:r>
              <a:rPr kumimoji="1" lang="en-US" altLang="ja-JP" sz="1400" dirty="0" smtClean="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　</a:t>
            </a:r>
            <a:r>
              <a:rPr kumimoji="1" lang="zh-TW" altLang="en-US" sz="1400" dirty="0">
                <a:latin typeface="BIZ UDPゴシック" panose="020B0400000000000000" pitchFamily="50" charset="-128"/>
                <a:ea typeface="BIZ UDPゴシック" panose="020B0400000000000000" pitchFamily="50" charset="-128"/>
              </a:rPr>
              <a:t>松戸市地域公共交通計画策定調査業務</a:t>
            </a:r>
            <a:r>
              <a:rPr kumimoji="1" lang="ja-JP" altLang="en-US" sz="1400" dirty="0">
                <a:latin typeface="BIZ UDPゴシック" panose="020B0400000000000000" pitchFamily="50" charset="-128"/>
                <a:ea typeface="BIZ UDPゴシック" panose="020B0400000000000000" pitchFamily="50" charset="-128"/>
              </a:rPr>
              <a:t>について　</a:t>
            </a:r>
          </a:p>
        </p:txBody>
      </p:sp>
      <p:sp>
        <p:nvSpPr>
          <p:cNvPr id="11" name="テキスト ボックス 3"/>
          <p:cNvSpPr txBox="1"/>
          <p:nvPr/>
        </p:nvSpPr>
        <p:spPr>
          <a:xfrm>
            <a:off x="5815853" y="-27706"/>
            <a:ext cx="994223" cy="338131"/>
          </a:xfrm>
          <a:prstGeom prst="rect">
            <a:avLst/>
          </a:prstGeom>
          <a:noFill/>
          <a:ln>
            <a:noFill/>
          </a:ln>
        </p:spPr>
        <p:style>
          <a:lnRef idx="1">
            <a:schemeClr val="accent4"/>
          </a:lnRef>
          <a:fillRef idx="2">
            <a:schemeClr val="accent4"/>
          </a:fillRef>
          <a:effectRef idx="1">
            <a:schemeClr val="accent4"/>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50000"/>
              </a:lnSpc>
              <a:spcAft>
                <a:spcPts val="0"/>
              </a:spcAft>
            </a:pPr>
            <a:r>
              <a:rPr lang="ja-JP" sz="1400" dirty="0" smtClean="0">
                <a:effectLst/>
                <a:latin typeface="BIZ UDゴシック" panose="020B0400000000000000" pitchFamily="49" charset="-128"/>
                <a:ea typeface="BIZ UDゴシック" panose="020B0400000000000000" pitchFamily="49" charset="-128"/>
                <a:cs typeface="Arial" panose="020B0604020202020204" pitchFamily="34" charset="0"/>
              </a:rPr>
              <a:t>資料</a:t>
            </a:r>
            <a:r>
              <a:rPr lang="ja-JP" altLang="en-US" sz="1400" dirty="0">
                <a:latin typeface="BIZ UDゴシック" panose="020B0400000000000000" pitchFamily="49" charset="-128"/>
                <a:ea typeface="BIZ UDゴシック" panose="020B0400000000000000" pitchFamily="49" charset="-128"/>
                <a:cs typeface="Arial" panose="020B0604020202020204" pitchFamily="34" charset="0"/>
              </a:rPr>
              <a:t>２</a:t>
            </a:r>
            <a:r>
              <a:rPr lang="en-US" altLang="ja-JP" sz="1400" dirty="0" smtClean="0">
                <a:latin typeface="BIZ UDゴシック" panose="020B0400000000000000" pitchFamily="49" charset="-128"/>
                <a:ea typeface="BIZ UDゴシック" panose="020B0400000000000000" pitchFamily="49" charset="-128"/>
                <a:cs typeface="Arial" panose="020B0604020202020204" pitchFamily="34" charset="0"/>
              </a:rPr>
              <a:t>-</a:t>
            </a:r>
            <a:r>
              <a:rPr lang="ja-JP" altLang="en-US" sz="1400" smtClean="0">
                <a:latin typeface="BIZ UDゴシック" panose="020B0400000000000000" pitchFamily="49" charset="-128"/>
                <a:ea typeface="BIZ UDゴシック" panose="020B0400000000000000" pitchFamily="49" charset="-128"/>
                <a:cs typeface="Arial" panose="020B0604020202020204" pitchFamily="34" charset="0"/>
              </a:rPr>
              <a:t>２</a:t>
            </a:r>
            <a:endParaRPr lang="en-US" altLang="ja-JP" sz="1400" dirty="0" smtClean="0">
              <a:latin typeface="BIZ UDゴシック" panose="020B0400000000000000" pitchFamily="49" charset="-128"/>
              <a:ea typeface="BIZ UDゴシック" panose="020B0400000000000000" pitchFamily="49" charset="-128"/>
              <a:cs typeface="Arial" panose="020B0604020202020204" pitchFamily="34" charset="0"/>
            </a:endParaRPr>
          </a:p>
        </p:txBody>
      </p:sp>
      <p:sp>
        <p:nvSpPr>
          <p:cNvPr id="12" name="テキスト ボックス 11"/>
          <p:cNvSpPr txBox="1"/>
          <p:nvPr/>
        </p:nvSpPr>
        <p:spPr>
          <a:xfrm>
            <a:off x="110900" y="2463495"/>
            <a:ext cx="3659943" cy="348813"/>
          </a:xfrm>
          <a:prstGeom prst="rect">
            <a:avLst/>
          </a:prstGeom>
          <a:noFill/>
        </p:spPr>
        <p:txBody>
          <a:bodyPr wrap="square" rtlCol="0">
            <a:spAutoFit/>
          </a:bodyPr>
          <a:lstStyle/>
          <a:p>
            <a:pPr>
              <a:lnSpc>
                <a:spcPts val="2000"/>
              </a:lnSpc>
            </a:pPr>
            <a:r>
              <a:rPr lang="ja-JP" altLang="en-US" sz="1200" dirty="0" smtClean="0">
                <a:latin typeface="BIZ UDPゴシック" panose="020B0400000000000000" pitchFamily="50" charset="-128"/>
                <a:ea typeface="BIZ UDPゴシック" panose="020B0400000000000000" pitchFamily="50" charset="-128"/>
              </a:rPr>
              <a:t>❑　調査業務委託の主な業務内容</a:t>
            </a:r>
            <a:endParaRPr lang="en-US" altLang="ja-JP" sz="1200" dirty="0" smtClean="0">
              <a:latin typeface="BIZ UDPゴシック" panose="020B0400000000000000" pitchFamily="50" charset="-128"/>
              <a:ea typeface="BIZ UDPゴシック" panose="020B0400000000000000" pitchFamily="50" charset="-128"/>
            </a:endParaRPr>
          </a:p>
        </p:txBody>
      </p:sp>
      <p:sp>
        <p:nvSpPr>
          <p:cNvPr id="13" name="テキスト ボックス 12"/>
          <p:cNvSpPr txBox="1"/>
          <p:nvPr/>
        </p:nvSpPr>
        <p:spPr>
          <a:xfrm>
            <a:off x="126910" y="2786209"/>
            <a:ext cx="6594523" cy="3683060"/>
          </a:xfrm>
          <a:prstGeom prst="rect">
            <a:avLst/>
          </a:prstGeom>
          <a:noFill/>
          <a:ln>
            <a:solidFill>
              <a:schemeClr val="accent5">
                <a:lumMod val="40000"/>
                <a:lumOff val="60000"/>
              </a:schemeClr>
            </a:solidFill>
          </a:ln>
        </p:spPr>
        <p:txBody>
          <a:bodyPr wrap="square" rtlCol="0">
            <a:spAutoFit/>
          </a:bodyPr>
          <a:lstStyle/>
          <a:p>
            <a:pPr>
              <a:lnSpc>
                <a:spcPts val="2000"/>
              </a:lnSpc>
            </a:pPr>
            <a:r>
              <a:rPr kumimoji="1" lang="ja-JP" altLang="en-US" sz="1050" dirty="0" smtClean="0">
                <a:latin typeface="BIZ UDPゴシック" panose="020B0400000000000000" pitchFamily="50" charset="-128"/>
                <a:ea typeface="BIZ UDPゴシック" panose="020B0400000000000000" pitchFamily="50" charset="-128"/>
              </a:rPr>
              <a:t>＜上位</a:t>
            </a:r>
            <a:r>
              <a:rPr kumimoji="1" lang="ja-JP" altLang="en-US" sz="1050" dirty="0">
                <a:latin typeface="BIZ UDPゴシック" panose="020B0400000000000000" pitchFamily="50" charset="-128"/>
                <a:ea typeface="BIZ UDPゴシック" panose="020B0400000000000000" pitchFamily="50" charset="-128"/>
              </a:rPr>
              <a:t>・関連計画等の</a:t>
            </a:r>
            <a:r>
              <a:rPr kumimoji="1" lang="ja-JP" altLang="en-US" sz="1050" dirty="0" smtClean="0">
                <a:latin typeface="BIZ UDPゴシック" panose="020B0400000000000000" pitchFamily="50" charset="-128"/>
                <a:ea typeface="BIZ UDPゴシック" panose="020B0400000000000000" pitchFamily="50" charset="-128"/>
              </a:rPr>
              <a:t>整理＞</a:t>
            </a:r>
            <a:endParaRPr kumimoji="1" lang="en-US" altLang="ja-JP" sz="1050" dirty="0" smtClean="0">
              <a:latin typeface="BIZ UDPゴシック" panose="020B0400000000000000" pitchFamily="50" charset="-128"/>
              <a:ea typeface="BIZ UDPゴシック" panose="020B0400000000000000" pitchFamily="50" charset="-128"/>
            </a:endParaRPr>
          </a:p>
          <a:p>
            <a:pPr>
              <a:lnSpc>
                <a:spcPts val="2000"/>
              </a:lnSpc>
            </a:pPr>
            <a:r>
              <a:rPr kumimoji="1" lang="ja-JP" altLang="en-US" sz="1050" dirty="0">
                <a:latin typeface="BIZ UDPゴシック" panose="020B0400000000000000" pitchFamily="50" charset="-128"/>
                <a:ea typeface="BIZ UDPゴシック" panose="020B0400000000000000" pitchFamily="50" charset="-128"/>
              </a:rPr>
              <a:t>　</a:t>
            </a:r>
            <a:r>
              <a:rPr kumimoji="1" lang="ja-JP" altLang="en-US" sz="1050" dirty="0" smtClean="0">
                <a:latin typeface="BIZ UDPゴシック" panose="020B0400000000000000" pitchFamily="50" charset="-128"/>
                <a:ea typeface="BIZ UDPゴシック" panose="020B0400000000000000" pitchFamily="50" charset="-128"/>
              </a:rPr>
              <a:t>市</a:t>
            </a:r>
            <a:r>
              <a:rPr kumimoji="1" lang="ja-JP" altLang="en-US" sz="1050" dirty="0">
                <a:latin typeface="BIZ UDPゴシック" panose="020B0400000000000000" pitchFamily="50" charset="-128"/>
                <a:ea typeface="BIZ UDPゴシック" panose="020B0400000000000000" pitchFamily="50" charset="-128"/>
              </a:rPr>
              <a:t>の上位・関連計画から公共交通の役割を整理し、当該計画との連携・整合を図る。また、計画を所管する部署及び、公共交通事業者を対象にヒアリングを実施する</a:t>
            </a:r>
            <a:r>
              <a:rPr kumimoji="1" lang="ja-JP" altLang="en-US" sz="1050" dirty="0" smtClean="0">
                <a:latin typeface="BIZ UDPゴシック" panose="020B0400000000000000" pitchFamily="50" charset="-128"/>
                <a:ea typeface="BIZ UDPゴシック" panose="020B0400000000000000" pitchFamily="50" charset="-128"/>
              </a:rPr>
              <a:t>。</a:t>
            </a:r>
            <a:endParaRPr kumimoji="1" lang="en-US" altLang="ja-JP" sz="1050" dirty="0" smtClean="0">
              <a:latin typeface="BIZ UDPゴシック" panose="020B0400000000000000" pitchFamily="50" charset="-128"/>
              <a:ea typeface="BIZ UDPゴシック" panose="020B0400000000000000" pitchFamily="50" charset="-128"/>
            </a:endParaRPr>
          </a:p>
          <a:p>
            <a:pPr>
              <a:lnSpc>
                <a:spcPts val="2000"/>
              </a:lnSpc>
            </a:pPr>
            <a:r>
              <a:rPr kumimoji="1" lang="ja-JP" altLang="en-US" sz="1050" dirty="0" smtClean="0">
                <a:latin typeface="BIZ UDPゴシック" panose="020B0400000000000000" pitchFamily="50" charset="-128"/>
                <a:ea typeface="BIZ UDPゴシック" panose="020B0400000000000000" pitchFamily="50" charset="-128"/>
              </a:rPr>
              <a:t>＜公共</a:t>
            </a:r>
            <a:r>
              <a:rPr kumimoji="1" lang="ja-JP" altLang="en-US" sz="1050" dirty="0">
                <a:latin typeface="BIZ UDPゴシック" panose="020B0400000000000000" pitchFamily="50" charset="-128"/>
                <a:ea typeface="BIZ UDPゴシック" panose="020B0400000000000000" pitchFamily="50" charset="-128"/>
              </a:rPr>
              <a:t>交通関連情報・移動実態等の現状</a:t>
            </a:r>
            <a:r>
              <a:rPr kumimoji="1" lang="ja-JP" altLang="en-US" sz="1050" dirty="0" smtClean="0">
                <a:latin typeface="BIZ UDPゴシック" panose="020B0400000000000000" pitchFamily="50" charset="-128"/>
                <a:ea typeface="BIZ UDPゴシック" panose="020B0400000000000000" pitchFamily="50" charset="-128"/>
              </a:rPr>
              <a:t>整理＞</a:t>
            </a:r>
            <a:endParaRPr kumimoji="1" lang="en-US" altLang="ja-JP" sz="1050" dirty="0" smtClean="0">
              <a:latin typeface="BIZ UDPゴシック" panose="020B0400000000000000" pitchFamily="50" charset="-128"/>
              <a:ea typeface="BIZ UDPゴシック" panose="020B0400000000000000" pitchFamily="50" charset="-128"/>
            </a:endParaRPr>
          </a:p>
          <a:p>
            <a:pPr>
              <a:lnSpc>
                <a:spcPts val="2000"/>
              </a:lnSpc>
            </a:pPr>
            <a:r>
              <a:rPr kumimoji="1" lang="ja-JP" altLang="en-US" sz="1050" dirty="0" smtClean="0">
                <a:latin typeface="BIZ UDPゴシック" panose="020B0400000000000000" pitchFamily="50" charset="-128"/>
                <a:ea typeface="BIZ UDPゴシック" panose="020B0400000000000000" pitchFamily="50" charset="-128"/>
              </a:rPr>
              <a:t>　松戸市の概況、</a:t>
            </a:r>
            <a:r>
              <a:rPr kumimoji="1" lang="ja-JP" altLang="en-US" sz="1050" dirty="0">
                <a:latin typeface="BIZ UDPゴシック" panose="020B0400000000000000" pitchFamily="50" charset="-128"/>
                <a:ea typeface="BIZ UDPゴシック" panose="020B0400000000000000" pitchFamily="50" charset="-128"/>
              </a:rPr>
              <a:t>公共交通の現状、モビリティサービスの先進事例等を整理する。また、パーソントリップ調査</a:t>
            </a:r>
            <a:r>
              <a:rPr kumimoji="1" lang="ja-JP" altLang="en-US" sz="1050" dirty="0" smtClean="0">
                <a:latin typeface="BIZ UDPゴシック" panose="020B0400000000000000" pitchFamily="50" charset="-128"/>
                <a:ea typeface="BIZ UDPゴシック" panose="020B0400000000000000" pitchFamily="50" charset="-128"/>
              </a:rPr>
              <a:t>等の分析により</a:t>
            </a:r>
            <a:r>
              <a:rPr kumimoji="1" lang="ja-JP" altLang="en-US" sz="1050" dirty="0">
                <a:latin typeface="BIZ UDPゴシック" panose="020B0400000000000000" pitchFamily="50" charset="-128"/>
                <a:ea typeface="BIZ UDPゴシック" panose="020B0400000000000000" pitchFamily="50" charset="-128"/>
              </a:rPr>
              <a:t>移動実態</a:t>
            </a:r>
            <a:r>
              <a:rPr kumimoji="1" lang="ja-JP" altLang="en-US" sz="1050" dirty="0" smtClean="0">
                <a:latin typeface="BIZ UDPゴシック" panose="020B0400000000000000" pitchFamily="50" charset="-128"/>
                <a:ea typeface="BIZ UDPゴシック" panose="020B0400000000000000" pitchFamily="50" charset="-128"/>
              </a:rPr>
              <a:t>を把握し、問題</a:t>
            </a:r>
            <a:r>
              <a:rPr kumimoji="1" lang="ja-JP" altLang="en-US" sz="1050" dirty="0">
                <a:latin typeface="BIZ UDPゴシック" panose="020B0400000000000000" pitchFamily="50" charset="-128"/>
                <a:ea typeface="BIZ UDPゴシック" panose="020B0400000000000000" pitchFamily="50" charset="-128"/>
              </a:rPr>
              <a:t>・課題</a:t>
            </a:r>
            <a:r>
              <a:rPr kumimoji="1" lang="ja-JP" altLang="en-US" sz="1050" dirty="0" smtClean="0">
                <a:latin typeface="BIZ UDPゴシック" panose="020B0400000000000000" pitchFamily="50" charset="-128"/>
                <a:ea typeface="BIZ UDPゴシック" panose="020B0400000000000000" pitchFamily="50" charset="-128"/>
              </a:rPr>
              <a:t>を整理するほか、</a:t>
            </a:r>
            <a:r>
              <a:rPr kumimoji="1" lang="ja-JP" altLang="en-US" sz="1050" dirty="0">
                <a:latin typeface="BIZ UDPゴシック" panose="020B0400000000000000" pitchFamily="50" charset="-128"/>
                <a:ea typeface="BIZ UDPゴシック" panose="020B0400000000000000" pitchFamily="50" charset="-128"/>
              </a:rPr>
              <a:t>日常生活における問題把握のために、市民</a:t>
            </a:r>
            <a:r>
              <a:rPr kumimoji="1" lang="ja-JP" altLang="en-US" sz="1050" dirty="0" smtClean="0">
                <a:latin typeface="BIZ UDPゴシック" panose="020B0400000000000000" pitchFamily="50" charset="-128"/>
                <a:ea typeface="BIZ UDPゴシック" panose="020B0400000000000000" pitchFamily="50" charset="-128"/>
              </a:rPr>
              <a:t>アンケートなどの調査を</a:t>
            </a:r>
            <a:r>
              <a:rPr kumimoji="1" lang="ja-JP" altLang="en-US" sz="1050" dirty="0">
                <a:latin typeface="BIZ UDPゴシック" panose="020B0400000000000000" pitchFamily="50" charset="-128"/>
                <a:ea typeface="BIZ UDPゴシック" panose="020B0400000000000000" pitchFamily="50" charset="-128"/>
              </a:rPr>
              <a:t>実施する</a:t>
            </a:r>
            <a:r>
              <a:rPr kumimoji="1" lang="ja-JP" altLang="en-US" sz="1050" dirty="0" smtClean="0">
                <a:latin typeface="BIZ UDPゴシック" panose="020B0400000000000000" pitchFamily="50" charset="-128"/>
                <a:ea typeface="BIZ UDPゴシック" panose="020B0400000000000000" pitchFamily="50" charset="-128"/>
              </a:rPr>
              <a:t>。</a:t>
            </a:r>
            <a:endParaRPr kumimoji="1" lang="en-US" altLang="ja-JP" sz="1050" dirty="0" smtClean="0">
              <a:latin typeface="BIZ UDPゴシック" panose="020B0400000000000000" pitchFamily="50" charset="-128"/>
              <a:ea typeface="BIZ UDPゴシック" panose="020B0400000000000000" pitchFamily="50" charset="-128"/>
            </a:endParaRPr>
          </a:p>
          <a:p>
            <a:pPr>
              <a:lnSpc>
                <a:spcPts val="2000"/>
              </a:lnSpc>
            </a:pPr>
            <a:r>
              <a:rPr kumimoji="1" lang="ja-JP" altLang="en-US" sz="1050" dirty="0">
                <a:latin typeface="BIZ UDPゴシック" panose="020B0400000000000000" pitchFamily="50" charset="-128"/>
                <a:ea typeface="BIZ UDPゴシック" panose="020B0400000000000000" pitchFamily="50" charset="-128"/>
              </a:rPr>
              <a:t>＜公共交通の基本方針・公共交通施策の方向性の</a:t>
            </a:r>
            <a:r>
              <a:rPr kumimoji="1" lang="ja-JP" altLang="en-US" sz="1050" dirty="0" smtClean="0">
                <a:latin typeface="BIZ UDPゴシック" panose="020B0400000000000000" pitchFamily="50" charset="-128"/>
                <a:ea typeface="BIZ UDPゴシック" panose="020B0400000000000000" pitchFamily="50" charset="-128"/>
              </a:rPr>
              <a:t>整理・検討＞</a:t>
            </a:r>
            <a:endParaRPr kumimoji="1" lang="en-US" altLang="ja-JP" sz="1050" dirty="0">
              <a:latin typeface="BIZ UDPゴシック" panose="020B0400000000000000" pitchFamily="50" charset="-128"/>
              <a:ea typeface="BIZ UDPゴシック" panose="020B0400000000000000" pitchFamily="50" charset="-128"/>
            </a:endParaRPr>
          </a:p>
          <a:p>
            <a:pPr>
              <a:lnSpc>
                <a:spcPts val="2000"/>
              </a:lnSpc>
            </a:pPr>
            <a:r>
              <a:rPr kumimoji="1" lang="ja-JP" altLang="en-US" sz="1050" dirty="0">
                <a:latin typeface="BIZ UDPゴシック" panose="020B0400000000000000" pitchFamily="50" charset="-128"/>
                <a:ea typeface="BIZ UDPゴシック" panose="020B0400000000000000" pitchFamily="50" charset="-128"/>
              </a:rPr>
              <a:t>　公共交通に関する国の考え方、市の上位・関連計画における位置づけ、公共交通・移動実態の現状を</a:t>
            </a:r>
            <a:r>
              <a:rPr kumimoji="1" lang="ja-JP" altLang="en-US" sz="1050" dirty="0" smtClean="0">
                <a:latin typeface="BIZ UDPゴシック" panose="020B0400000000000000" pitchFamily="50" charset="-128"/>
                <a:ea typeface="BIZ UDPゴシック" panose="020B0400000000000000" pitchFamily="50" charset="-128"/>
              </a:rPr>
              <a:t>踏まえて、</a:t>
            </a:r>
            <a:r>
              <a:rPr kumimoji="1" lang="ja-JP" altLang="en-US" sz="1050" dirty="0">
                <a:latin typeface="BIZ UDPゴシック" panose="020B0400000000000000" pitchFamily="50" charset="-128"/>
                <a:ea typeface="BIZ UDPゴシック" panose="020B0400000000000000" pitchFamily="50" charset="-128"/>
              </a:rPr>
              <a:t>松戸市における公共交通の基本理念、目指すべき将来像を整理し、これらを実現するための公共交通施策の</a:t>
            </a:r>
            <a:r>
              <a:rPr kumimoji="1" lang="ja-JP" altLang="en-US" sz="1050" dirty="0" smtClean="0">
                <a:latin typeface="BIZ UDPゴシック" panose="020B0400000000000000" pitchFamily="50" charset="-128"/>
                <a:ea typeface="BIZ UDPゴシック" panose="020B0400000000000000" pitchFamily="50" charset="-128"/>
              </a:rPr>
              <a:t>方向性について整理・検討する</a:t>
            </a:r>
            <a:r>
              <a:rPr kumimoji="1" lang="ja-JP" altLang="en-US" sz="1050" dirty="0">
                <a:latin typeface="BIZ UDPゴシック" panose="020B0400000000000000" pitchFamily="50" charset="-128"/>
                <a:ea typeface="BIZ UDPゴシック" panose="020B0400000000000000" pitchFamily="50" charset="-128"/>
              </a:rPr>
              <a:t>。</a:t>
            </a:r>
            <a:endParaRPr kumimoji="1" lang="en-US" altLang="ja-JP" sz="1050" dirty="0">
              <a:latin typeface="BIZ UDPゴシック" panose="020B0400000000000000" pitchFamily="50" charset="-128"/>
              <a:ea typeface="BIZ UDPゴシック" panose="020B0400000000000000" pitchFamily="50" charset="-128"/>
            </a:endParaRPr>
          </a:p>
          <a:p>
            <a:pPr>
              <a:lnSpc>
                <a:spcPts val="2000"/>
              </a:lnSpc>
            </a:pPr>
            <a:r>
              <a:rPr kumimoji="1" lang="ja-JP" altLang="en-US" sz="1050" dirty="0" smtClean="0">
                <a:latin typeface="BIZ UDPゴシック" panose="020B0400000000000000" pitchFamily="50" charset="-128"/>
                <a:ea typeface="BIZ UDPゴシック" panose="020B0400000000000000" pitchFamily="50" charset="-128"/>
              </a:rPr>
              <a:t>＜協</a:t>
            </a:r>
            <a:r>
              <a:rPr kumimoji="1" lang="ja-JP" altLang="en-US" sz="1050" dirty="0">
                <a:latin typeface="BIZ UDPゴシック" panose="020B0400000000000000" pitchFamily="50" charset="-128"/>
                <a:ea typeface="BIZ UDPゴシック" panose="020B0400000000000000" pitchFamily="50" charset="-128"/>
              </a:rPr>
              <a:t>議会</a:t>
            </a:r>
            <a:r>
              <a:rPr kumimoji="1" lang="ja-JP" altLang="en-US" sz="1050" dirty="0" smtClean="0">
                <a:latin typeface="BIZ UDPゴシック" panose="020B0400000000000000" pitchFamily="50" charset="-128"/>
                <a:ea typeface="BIZ UDPゴシック" panose="020B0400000000000000" pitchFamily="50" charset="-128"/>
              </a:rPr>
              <a:t>開催の運営支援＞</a:t>
            </a:r>
            <a:endParaRPr kumimoji="1" lang="en-US" altLang="ja-JP" sz="1050" dirty="0" smtClean="0">
              <a:latin typeface="BIZ UDPゴシック" panose="020B0400000000000000" pitchFamily="50" charset="-128"/>
              <a:ea typeface="BIZ UDPゴシック" panose="020B0400000000000000" pitchFamily="50" charset="-128"/>
            </a:endParaRPr>
          </a:p>
          <a:p>
            <a:pPr>
              <a:lnSpc>
                <a:spcPts val="2000"/>
              </a:lnSpc>
            </a:pPr>
            <a:r>
              <a:rPr kumimoji="1" lang="ja-JP" altLang="en-US" sz="1050" dirty="0" smtClean="0">
                <a:latin typeface="BIZ UDPゴシック" panose="020B0400000000000000" pitchFamily="50" charset="-128"/>
                <a:ea typeface="BIZ UDPゴシック" panose="020B0400000000000000" pitchFamily="50" charset="-128"/>
              </a:rPr>
              <a:t>　計画</a:t>
            </a:r>
            <a:r>
              <a:rPr kumimoji="1" lang="ja-JP" altLang="en-US" sz="1050" dirty="0">
                <a:latin typeface="BIZ UDPゴシック" panose="020B0400000000000000" pitchFamily="50" charset="-128"/>
                <a:ea typeface="BIZ UDPゴシック" panose="020B0400000000000000" pitchFamily="50" charset="-128"/>
              </a:rPr>
              <a:t>策定に向けた調査内容や、調査結果を受けて今後の交通体系のあり方について議論するための</a:t>
            </a:r>
            <a:r>
              <a:rPr kumimoji="1" lang="ja-JP" altLang="en-US" sz="1050" dirty="0" smtClean="0">
                <a:latin typeface="BIZ UDPゴシック" panose="020B0400000000000000" pitchFamily="50" charset="-128"/>
                <a:ea typeface="BIZ UDPゴシック" panose="020B0400000000000000" pitchFamily="50" charset="-128"/>
              </a:rPr>
              <a:t>協議会について開催の運営支援をする。</a:t>
            </a:r>
            <a:endParaRPr kumimoji="1" lang="ja-JP" altLang="en-US" sz="1050" dirty="0">
              <a:latin typeface="BIZ UDPゴシック" panose="020B0400000000000000" pitchFamily="50" charset="-128"/>
              <a:ea typeface="BIZ UDPゴシック" panose="020B0400000000000000" pitchFamily="50" charset="-128"/>
            </a:endParaRPr>
          </a:p>
        </p:txBody>
      </p:sp>
      <p:sp>
        <p:nvSpPr>
          <p:cNvPr id="14" name="テキスト ボックス 13"/>
          <p:cNvSpPr txBox="1"/>
          <p:nvPr/>
        </p:nvSpPr>
        <p:spPr>
          <a:xfrm>
            <a:off x="101600" y="1251314"/>
            <a:ext cx="3659943" cy="563359"/>
          </a:xfrm>
          <a:prstGeom prst="rect">
            <a:avLst/>
          </a:prstGeom>
          <a:noFill/>
        </p:spPr>
        <p:txBody>
          <a:bodyPr wrap="square" rtlCol="0">
            <a:spAutoFit/>
          </a:bodyPr>
          <a:lstStyle/>
          <a:p>
            <a:pPr>
              <a:lnSpc>
                <a:spcPts val="2000"/>
              </a:lnSpc>
            </a:pPr>
            <a:r>
              <a:rPr lang="ja-JP" altLang="en-US" sz="1200" dirty="0" smtClean="0">
                <a:latin typeface="BIZ UDPゴシック" panose="020B0400000000000000" pitchFamily="50" charset="-128"/>
                <a:ea typeface="BIZ UDPゴシック" panose="020B0400000000000000" pitchFamily="50" charset="-128"/>
              </a:rPr>
              <a:t>❑　</a:t>
            </a:r>
            <a:r>
              <a:rPr kumimoji="1" lang="zh-TW" altLang="en-US" sz="1200" dirty="0">
                <a:latin typeface="BIZ UDPゴシック" panose="020B0400000000000000" pitchFamily="50" charset="-128"/>
                <a:ea typeface="BIZ UDPゴシック" panose="020B0400000000000000" pitchFamily="50" charset="-128"/>
              </a:rPr>
              <a:t>調査業務</a:t>
            </a:r>
            <a:r>
              <a:rPr kumimoji="1" lang="zh-TW" altLang="en-US" sz="1200" dirty="0" smtClean="0">
                <a:latin typeface="BIZ UDPゴシック" panose="020B0400000000000000" pitchFamily="50" charset="-128"/>
                <a:ea typeface="BIZ UDPゴシック" panose="020B0400000000000000" pitchFamily="50" charset="-128"/>
              </a:rPr>
              <a:t>委託</a:t>
            </a:r>
            <a:r>
              <a:rPr kumimoji="1" lang="ja-JP" altLang="en-US" sz="1200" dirty="0" smtClean="0">
                <a:latin typeface="BIZ UDPゴシック" panose="020B0400000000000000" pitchFamily="50" charset="-128"/>
                <a:ea typeface="BIZ UDPゴシック" panose="020B0400000000000000" pitchFamily="50" charset="-128"/>
              </a:rPr>
              <a:t>の概要</a:t>
            </a:r>
            <a:endParaRPr kumimoji="1" lang="en-US" altLang="ja-JP" sz="1200" dirty="0" smtClean="0">
              <a:latin typeface="BIZ UDPゴシック" panose="020B0400000000000000" pitchFamily="50" charset="-128"/>
              <a:ea typeface="BIZ UDPゴシック" panose="020B0400000000000000" pitchFamily="50" charset="-128"/>
            </a:endParaRPr>
          </a:p>
          <a:p>
            <a:pPr>
              <a:lnSpc>
                <a:spcPts val="2000"/>
              </a:lnSpc>
            </a:pPr>
            <a:endParaRPr lang="en-US" altLang="ja-JP" sz="1200" dirty="0" smtClean="0">
              <a:latin typeface="BIZ UDPゴシック" panose="020B0400000000000000" pitchFamily="50" charset="-128"/>
              <a:ea typeface="BIZ UDPゴシック" panose="020B0400000000000000" pitchFamily="50" charset="-128"/>
            </a:endParaRPr>
          </a:p>
        </p:txBody>
      </p:sp>
      <p:sp>
        <p:nvSpPr>
          <p:cNvPr id="15" name="テキスト ボックス 14"/>
          <p:cNvSpPr txBox="1"/>
          <p:nvPr/>
        </p:nvSpPr>
        <p:spPr>
          <a:xfrm>
            <a:off x="101600" y="1538221"/>
            <a:ext cx="6619833" cy="861774"/>
          </a:xfrm>
          <a:prstGeom prst="rect">
            <a:avLst/>
          </a:prstGeom>
          <a:noFill/>
          <a:ln>
            <a:solidFill>
              <a:schemeClr val="accent5">
                <a:lumMod val="40000"/>
                <a:lumOff val="60000"/>
              </a:schemeClr>
            </a:solidFill>
          </a:ln>
        </p:spPr>
        <p:txBody>
          <a:bodyPr wrap="square" rtlCol="0">
            <a:spAutoFit/>
          </a:bodyPr>
          <a:lstStyle/>
          <a:p>
            <a:pPr>
              <a:lnSpc>
                <a:spcPts val="2000"/>
              </a:lnSpc>
            </a:pPr>
            <a:r>
              <a:rPr kumimoji="1" lang="ja-JP" altLang="en-US" sz="1050" dirty="0" smtClean="0">
                <a:latin typeface="BIZ UDPゴシック" panose="020B0400000000000000" pitchFamily="50" charset="-128"/>
                <a:ea typeface="BIZ UDPゴシック" panose="020B0400000000000000" pitchFamily="50" charset="-128"/>
              </a:rPr>
              <a:t>　 松戸市</a:t>
            </a:r>
            <a:r>
              <a:rPr kumimoji="1" lang="ja-JP" altLang="en-US" sz="1050" dirty="0">
                <a:latin typeface="BIZ UDPゴシック" panose="020B0400000000000000" pitchFamily="50" charset="-128"/>
                <a:ea typeface="BIZ UDPゴシック" panose="020B0400000000000000" pitchFamily="50" charset="-128"/>
              </a:rPr>
              <a:t>地域公共交通計画の策定に向けて</a:t>
            </a:r>
            <a:r>
              <a:rPr kumimoji="1" lang="ja-JP" altLang="en-US" sz="1050" dirty="0" smtClean="0">
                <a:latin typeface="BIZ UDPゴシック" panose="020B0400000000000000" pitchFamily="50" charset="-128"/>
                <a:ea typeface="BIZ UDPゴシック" panose="020B0400000000000000" pitchFamily="50" charset="-128"/>
              </a:rPr>
              <a:t>、市内</a:t>
            </a:r>
            <a:r>
              <a:rPr kumimoji="1" lang="ja-JP" altLang="en-US" sz="1050" dirty="0">
                <a:latin typeface="BIZ UDPゴシック" panose="020B0400000000000000" pitchFamily="50" charset="-128"/>
                <a:ea typeface="BIZ UDPゴシック" panose="020B0400000000000000" pitchFamily="50" charset="-128"/>
              </a:rPr>
              <a:t>の公共交通の現状、地域の実情等を把握し、</a:t>
            </a:r>
            <a:r>
              <a:rPr kumimoji="1" lang="ja-JP" altLang="en-US" sz="1050" dirty="0" smtClean="0">
                <a:latin typeface="BIZ UDPゴシック" panose="020B0400000000000000" pitchFamily="50" charset="-128"/>
                <a:ea typeface="BIZ UDPゴシック" panose="020B0400000000000000" pitchFamily="50" charset="-128"/>
              </a:rPr>
              <a:t>課題の</a:t>
            </a:r>
            <a:r>
              <a:rPr kumimoji="1" lang="ja-JP" altLang="en-US" sz="1050" dirty="0">
                <a:latin typeface="BIZ UDPゴシック" panose="020B0400000000000000" pitchFamily="50" charset="-128"/>
                <a:ea typeface="BIZ UDPゴシック" panose="020B0400000000000000" pitchFamily="50" charset="-128"/>
              </a:rPr>
              <a:t>整理を行い、持続可能な公共交通の</a:t>
            </a:r>
            <a:r>
              <a:rPr kumimoji="1" lang="ja-JP" altLang="en-US" sz="1050" dirty="0" smtClean="0">
                <a:latin typeface="BIZ UDPゴシック" panose="020B0400000000000000" pitchFamily="50" charset="-128"/>
                <a:ea typeface="BIZ UDPゴシック" panose="020B0400000000000000" pitchFamily="50" charset="-128"/>
              </a:rPr>
              <a:t>視点を</a:t>
            </a:r>
            <a:r>
              <a:rPr kumimoji="1" lang="ja-JP" altLang="en-US" sz="1050" dirty="0">
                <a:latin typeface="BIZ UDPゴシック" panose="020B0400000000000000" pitchFamily="50" charset="-128"/>
                <a:ea typeface="BIZ UDPゴシック" panose="020B0400000000000000" pitchFamily="50" charset="-128"/>
              </a:rPr>
              <a:t>踏まえ、今後目指すべき地域公共交通の将来像、施策の方向性を検討し</a:t>
            </a:r>
            <a:r>
              <a:rPr kumimoji="1" lang="ja-JP" altLang="en-US" sz="1050" dirty="0" smtClean="0">
                <a:latin typeface="BIZ UDPゴシック" panose="020B0400000000000000" pitchFamily="50" charset="-128"/>
                <a:ea typeface="BIZ UDPゴシック" panose="020B0400000000000000" pitchFamily="50" charset="-128"/>
              </a:rPr>
              <a:t>、計画の策定</a:t>
            </a:r>
            <a:r>
              <a:rPr kumimoji="1" lang="ja-JP" altLang="en-US" sz="1050" dirty="0">
                <a:latin typeface="BIZ UDPゴシック" panose="020B0400000000000000" pitchFamily="50" charset="-128"/>
                <a:ea typeface="BIZ UDPゴシック" panose="020B0400000000000000" pitchFamily="50" charset="-128"/>
              </a:rPr>
              <a:t>に必要となる調査・分析等を行うことを目的</a:t>
            </a:r>
            <a:r>
              <a:rPr kumimoji="1" lang="ja-JP" altLang="en-US" sz="1050" dirty="0" smtClean="0">
                <a:latin typeface="BIZ UDPゴシック" panose="020B0400000000000000" pitchFamily="50" charset="-128"/>
                <a:ea typeface="BIZ UDPゴシック" panose="020B0400000000000000" pitchFamily="50" charset="-128"/>
              </a:rPr>
              <a:t>とし、調査業務委託を実施する。</a:t>
            </a:r>
            <a:endParaRPr kumimoji="1" lang="en-US" altLang="ja-JP" sz="1050" dirty="0" smtClean="0">
              <a:latin typeface="BIZ UDPゴシック" panose="020B0400000000000000" pitchFamily="50" charset="-128"/>
              <a:ea typeface="BIZ UDPゴシック" panose="020B0400000000000000" pitchFamily="50" charset="-128"/>
            </a:endParaRPr>
          </a:p>
        </p:txBody>
      </p:sp>
      <p:sp>
        <p:nvSpPr>
          <p:cNvPr id="16" name="テキスト ボックス 15"/>
          <p:cNvSpPr txBox="1"/>
          <p:nvPr/>
        </p:nvSpPr>
        <p:spPr>
          <a:xfrm>
            <a:off x="126910" y="6669704"/>
            <a:ext cx="3634633" cy="307777"/>
          </a:xfrm>
          <a:prstGeom prst="rect">
            <a:avLst/>
          </a:prstGeom>
          <a:solidFill>
            <a:schemeClr val="accent1">
              <a:lumMod val="60000"/>
              <a:lumOff val="40000"/>
            </a:schemeClr>
          </a:solid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 ２</a:t>
            </a:r>
            <a:r>
              <a:rPr kumimoji="1" lang="en-US" altLang="ja-JP" sz="1400" dirty="0" smtClean="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　</a:t>
            </a:r>
            <a:r>
              <a:rPr kumimoji="1" lang="zh-TW" altLang="en-US" sz="1400" dirty="0" smtClean="0">
                <a:latin typeface="BIZ UDPゴシック" panose="020B0400000000000000" pitchFamily="50" charset="-128"/>
                <a:ea typeface="BIZ UDPゴシック" panose="020B0400000000000000" pitchFamily="50" charset="-128"/>
              </a:rPr>
              <a:t>松戸市</a:t>
            </a:r>
            <a:r>
              <a:rPr kumimoji="1" lang="ja-JP" altLang="en-US" sz="1400" dirty="0" smtClean="0">
                <a:latin typeface="BIZ UDPゴシック" panose="020B0400000000000000" pitchFamily="50" charset="-128"/>
                <a:ea typeface="BIZ UDPゴシック" panose="020B0400000000000000" pitchFamily="50" charset="-128"/>
              </a:rPr>
              <a:t>自動運転実証</a:t>
            </a:r>
            <a:r>
              <a:rPr kumimoji="1" lang="zh-TW" altLang="en-US" sz="1400" dirty="0" smtClean="0">
                <a:latin typeface="BIZ UDPゴシック" panose="020B0400000000000000" pitchFamily="50" charset="-128"/>
                <a:ea typeface="BIZ UDPゴシック" panose="020B0400000000000000" pitchFamily="50" charset="-128"/>
              </a:rPr>
              <a:t>調査</a:t>
            </a:r>
            <a:r>
              <a:rPr kumimoji="1" lang="zh-TW" altLang="en-US" sz="1400" dirty="0">
                <a:latin typeface="BIZ UDPゴシック" panose="020B0400000000000000" pitchFamily="50" charset="-128"/>
                <a:ea typeface="BIZ UDPゴシック" panose="020B0400000000000000" pitchFamily="50" charset="-128"/>
              </a:rPr>
              <a:t>業務</a:t>
            </a:r>
            <a:r>
              <a:rPr kumimoji="1" lang="ja-JP" altLang="en-US" sz="1400" dirty="0">
                <a:latin typeface="BIZ UDPゴシック" panose="020B0400000000000000" pitchFamily="50" charset="-128"/>
                <a:ea typeface="BIZ UDPゴシック" panose="020B0400000000000000" pitchFamily="50" charset="-128"/>
              </a:rPr>
              <a:t>について　</a:t>
            </a:r>
          </a:p>
        </p:txBody>
      </p:sp>
      <p:sp>
        <p:nvSpPr>
          <p:cNvPr id="17" name="テキスト ボックス 16"/>
          <p:cNvSpPr txBox="1"/>
          <p:nvPr/>
        </p:nvSpPr>
        <p:spPr>
          <a:xfrm>
            <a:off x="167534" y="8098983"/>
            <a:ext cx="4521435" cy="1118255"/>
          </a:xfrm>
          <a:prstGeom prst="rect">
            <a:avLst/>
          </a:prstGeom>
          <a:noFill/>
          <a:ln>
            <a:noFill/>
          </a:ln>
        </p:spPr>
        <p:txBody>
          <a:bodyPr wrap="square" rtlCol="0">
            <a:spAutoFit/>
          </a:bodyPr>
          <a:lstStyle/>
          <a:p>
            <a:pPr>
              <a:lnSpc>
                <a:spcPts val="2000"/>
              </a:lnSpc>
            </a:pPr>
            <a:r>
              <a:rPr kumimoji="1" lang="ja-JP" altLang="en-US" sz="900" dirty="0" smtClean="0">
                <a:latin typeface="BIZ UDPゴシック" panose="020B0400000000000000" pitchFamily="50" charset="-128"/>
                <a:ea typeface="BIZ UDPゴシック" panose="020B0400000000000000" pitchFamily="50" charset="-128"/>
              </a:rPr>
              <a:t>＜事業概要＞</a:t>
            </a:r>
            <a:endParaRPr kumimoji="1" lang="en-US" altLang="ja-JP" sz="900" dirty="0" smtClean="0">
              <a:latin typeface="BIZ UDPゴシック" panose="020B0400000000000000" pitchFamily="50" charset="-128"/>
              <a:ea typeface="BIZ UDPゴシック" panose="020B0400000000000000" pitchFamily="50" charset="-128"/>
            </a:endParaRPr>
          </a:p>
          <a:p>
            <a:pPr>
              <a:lnSpc>
                <a:spcPts val="2000"/>
              </a:lnSpc>
            </a:pPr>
            <a:r>
              <a:rPr kumimoji="1" lang="en-US" altLang="ja-JP" sz="900" dirty="0" smtClean="0">
                <a:latin typeface="BIZ UDPゴシック" panose="020B0400000000000000" pitchFamily="50" charset="-128"/>
                <a:ea typeface="BIZ UDPゴシック" panose="020B0400000000000000" pitchFamily="50" charset="-128"/>
              </a:rPr>
              <a:t>【</a:t>
            </a:r>
            <a:r>
              <a:rPr kumimoji="1" lang="ja-JP" altLang="en-US" sz="900" dirty="0" smtClean="0">
                <a:latin typeface="BIZ UDPゴシック" panose="020B0400000000000000" pitchFamily="50" charset="-128"/>
                <a:ea typeface="BIZ UDPゴシック" panose="020B0400000000000000" pitchFamily="50" charset="-128"/>
              </a:rPr>
              <a:t>実施時期</a:t>
            </a:r>
            <a:r>
              <a:rPr kumimoji="1" lang="en-US" altLang="ja-JP" sz="900" dirty="0" smtClean="0">
                <a:latin typeface="BIZ UDPゴシック" panose="020B0400000000000000" pitchFamily="50" charset="-128"/>
                <a:ea typeface="BIZ UDPゴシック" panose="020B0400000000000000" pitchFamily="50" charset="-128"/>
              </a:rPr>
              <a:t>】</a:t>
            </a:r>
            <a:r>
              <a:rPr kumimoji="1" lang="ja-JP" altLang="en-US" sz="900" dirty="0" smtClean="0">
                <a:latin typeface="BIZ UDPゴシック" panose="020B0400000000000000" pitchFamily="50" charset="-128"/>
                <a:ea typeface="BIZ UDPゴシック" panose="020B0400000000000000" pitchFamily="50" charset="-128"/>
              </a:rPr>
              <a:t>　 令和６年</a:t>
            </a:r>
            <a:r>
              <a:rPr kumimoji="1" lang="en-US" altLang="ja-JP" sz="900" dirty="0" smtClean="0">
                <a:latin typeface="BIZ UDPゴシック" panose="020B0400000000000000" pitchFamily="50" charset="-128"/>
                <a:ea typeface="BIZ UDPゴシック" panose="020B0400000000000000" pitchFamily="50" charset="-128"/>
              </a:rPr>
              <a:t>10</a:t>
            </a:r>
            <a:r>
              <a:rPr kumimoji="1" lang="ja-JP" altLang="en-US" sz="900" dirty="0" smtClean="0">
                <a:latin typeface="BIZ UDPゴシック" panose="020B0400000000000000" pitchFamily="50" charset="-128"/>
                <a:ea typeface="BIZ UDPゴシック" panose="020B0400000000000000" pitchFamily="50" charset="-128"/>
              </a:rPr>
              <a:t>月頃（２週間程度）</a:t>
            </a:r>
            <a:endParaRPr kumimoji="1" lang="en-US" altLang="ja-JP" sz="900" dirty="0" smtClean="0">
              <a:latin typeface="BIZ UDPゴシック" panose="020B0400000000000000" pitchFamily="50" charset="-128"/>
              <a:ea typeface="BIZ UDPゴシック" panose="020B0400000000000000" pitchFamily="50" charset="-128"/>
            </a:endParaRPr>
          </a:p>
          <a:p>
            <a:pPr>
              <a:lnSpc>
                <a:spcPts val="2000"/>
              </a:lnSpc>
            </a:pPr>
            <a:r>
              <a:rPr kumimoji="1" lang="en-US" altLang="ja-JP" sz="900" dirty="0" smtClean="0">
                <a:latin typeface="BIZ UDPゴシック" panose="020B0400000000000000" pitchFamily="50" charset="-128"/>
                <a:ea typeface="BIZ UDPゴシック" panose="020B0400000000000000" pitchFamily="50" charset="-128"/>
              </a:rPr>
              <a:t>【</a:t>
            </a:r>
            <a:r>
              <a:rPr kumimoji="1" lang="ja-JP" altLang="en-US" sz="900" dirty="0" smtClean="0">
                <a:latin typeface="BIZ UDPゴシック" panose="020B0400000000000000" pitchFamily="50" charset="-128"/>
                <a:ea typeface="BIZ UDPゴシック" panose="020B0400000000000000" pitchFamily="50" charset="-128"/>
              </a:rPr>
              <a:t>実施エリア</a:t>
            </a:r>
            <a:r>
              <a:rPr kumimoji="1" lang="en-US" altLang="ja-JP" sz="900" dirty="0" smtClean="0">
                <a:latin typeface="BIZ UDPゴシック" panose="020B0400000000000000" pitchFamily="50" charset="-128"/>
                <a:ea typeface="BIZ UDPゴシック" panose="020B0400000000000000" pitchFamily="50" charset="-128"/>
              </a:rPr>
              <a:t>】 </a:t>
            </a:r>
            <a:r>
              <a:rPr kumimoji="1" lang="ja-JP" altLang="en-US" sz="900" dirty="0" smtClean="0">
                <a:latin typeface="BIZ UDPゴシック" panose="020B0400000000000000" pitchFamily="50" charset="-128"/>
                <a:ea typeface="BIZ UDPゴシック" panose="020B0400000000000000" pitchFamily="50" charset="-128"/>
              </a:rPr>
              <a:t>松戸駅東口周辺</a:t>
            </a:r>
            <a:r>
              <a:rPr kumimoji="1" lang="ja-JP" altLang="en-US" sz="700" dirty="0" smtClean="0">
                <a:latin typeface="BIZ UDPゴシック" panose="020B0400000000000000" pitchFamily="50" charset="-128"/>
                <a:ea typeface="BIZ UDPゴシック" panose="020B0400000000000000" pitchFamily="50" charset="-128"/>
              </a:rPr>
              <a:t>（実証条件を満たし、多くの人が体験しやすいエリア）</a:t>
            </a:r>
            <a:endParaRPr kumimoji="1" lang="en-US" altLang="ja-JP" sz="700" dirty="0" smtClean="0">
              <a:latin typeface="BIZ UDPゴシック" panose="020B0400000000000000" pitchFamily="50" charset="-128"/>
              <a:ea typeface="BIZ UDPゴシック" panose="020B0400000000000000" pitchFamily="50" charset="-128"/>
            </a:endParaRPr>
          </a:p>
          <a:p>
            <a:pPr>
              <a:lnSpc>
                <a:spcPts val="2000"/>
              </a:lnSpc>
            </a:pPr>
            <a:r>
              <a:rPr kumimoji="1" lang="en-US" altLang="ja-JP" sz="900" dirty="0" smtClean="0">
                <a:latin typeface="BIZ UDPゴシック" panose="020B0400000000000000" pitchFamily="50" charset="-128"/>
                <a:ea typeface="BIZ UDPゴシック" panose="020B0400000000000000" pitchFamily="50" charset="-128"/>
              </a:rPr>
              <a:t>【</a:t>
            </a:r>
            <a:r>
              <a:rPr kumimoji="1" lang="ja-JP" altLang="en-US" sz="900" dirty="0" smtClean="0">
                <a:latin typeface="BIZ UDPゴシック" panose="020B0400000000000000" pitchFamily="50" charset="-128"/>
                <a:ea typeface="BIZ UDPゴシック" panose="020B0400000000000000" pitchFamily="50" charset="-128"/>
              </a:rPr>
              <a:t>運転方法</a:t>
            </a:r>
            <a:r>
              <a:rPr kumimoji="1" lang="en-US" altLang="ja-JP" sz="900" dirty="0" smtClean="0">
                <a:latin typeface="BIZ UDPゴシック" panose="020B0400000000000000" pitchFamily="50" charset="-128"/>
                <a:ea typeface="BIZ UDPゴシック" panose="020B0400000000000000" pitchFamily="50" charset="-128"/>
              </a:rPr>
              <a:t>】</a:t>
            </a:r>
            <a:r>
              <a:rPr kumimoji="1" lang="ja-JP" altLang="en-US" sz="900" dirty="0" smtClean="0">
                <a:latin typeface="BIZ UDPゴシック" panose="020B0400000000000000" pitchFamily="50" charset="-128"/>
                <a:ea typeface="BIZ UDPゴシック" panose="020B0400000000000000" pitchFamily="50" charset="-128"/>
              </a:rPr>
              <a:t>　 自動運転レベル２</a:t>
            </a:r>
            <a:endParaRPr kumimoji="1" lang="en-US" altLang="ja-JP" sz="900" dirty="0" smtClean="0">
              <a:latin typeface="BIZ UDPゴシック" panose="020B0400000000000000" pitchFamily="50" charset="-128"/>
              <a:ea typeface="BIZ UDPゴシック" panose="020B0400000000000000" pitchFamily="50" charset="-128"/>
            </a:endParaRPr>
          </a:p>
        </p:txBody>
      </p:sp>
      <p:sp>
        <p:nvSpPr>
          <p:cNvPr id="18" name="テキスト ボックス 17"/>
          <p:cNvSpPr txBox="1"/>
          <p:nvPr/>
        </p:nvSpPr>
        <p:spPr>
          <a:xfrm>
            <a:off x="111496" y="6987033"/>
            <a:ext cx="3659943" cy="349802"/>
          </a:xfrm>
          <a:prstGeom prst="rect">
            <a:avLst/>
          </a:prstGeom>
          <a:noFill/>
        </p:spPr>
        <p:txBody>
          <a:bodyPr wrap="square" rtlCol="0">
            <a:spAutoFit/>
          </a:bodyPr>
          <a:lstStyle/>
          <a:p>
            <a:pPr>
              <a:lnSpc>
                <a:spcPts val="2000"/>
              </a:lnSpc>
            </a:pPr>
            <a:r>
              <a:rPr lang="ja-JP" altLang="en-US" sz="1200" dirty="0" smtClean="0">
                <a:latin typeface="BIZ UDPゴシック" panose="020B0400000000000000" pitchFamily="50" charset="-128"/>
                <a:ea typeface="BIZ UDPゴシック" panose="020B0400000000000000" pitchFamily="50" charset="-128"/>
              </a:rPr>
              <a:t>❑　</a:t>
            </a:r>
            <a:r>
              <a:rPr kumimoji="1" lang="zh-TW" altLang="en-US" sz="1200" dirty="0">
                <a:latin typeface="BIZ UDPゴシック" panose="020B0400000000000000" pitchFamily="50" charset="-128"/>
                <a:ea typeface="BIZ UDPゴシック" panose="020B0400000000000000" pitchFamily="50" charset="-128"/>
              </a:rPr>
              <a:t>調査業務</a:t>
            </a:r>
            <a:r>
              <a:rPr kumimoji="1" lang="zh-TW" altLang="en-US" sz="1200" dirty="0" smtClean="0">
                <a:latin typeface="BIZ UDPゴシック" panose="020B0400000000000000" pitchFamily="50" charset="-128"/>
                <a:ea typeface="BIZ UDPゴシック" panose="020B0400000000000000" pitchFamily="50" charset="-128"/>
              </a:rPr>
              <a:t>委託</a:t>
            </a:r>
            <a:r>
              <a:rPr kumimoji="1" lang="ja-JP" altLang="en-US" sz="1200" dirty="0" smtClean="0">
                <a:latin typeface="BIZ UDPゴシック" panose="020B0400000000000000" pitchFamily="50" charset="-128"/>
                <a:ea typeface="BIZ UDPゴシック" panose="020B0400000000000000" pitchFamily="50" charset="-128"/>
              </a:rPr>
              <a:t>の概要</a:t>
            </a:r>
            <a:endParaRPr kumimoji="1" lang="en-US" altLang="ja-JP" sz="1200" dirty="0" smtClean="0">
              <a:latin typeface="BIZ UDPゴシック" panose="020B0400000000000000" pitchFamily="50" charset="-128"/>
              <a:ea typeface="BIZ UDPゴシック" panose="020B0400000000000000" pitchFamily="50" charset="-128"/>
            </a:endParaRPr>
          </a:p>
          <a:p>
            <a:pPr>
              <a:lnSpc>
                <a:spcPts val="2000"/>
              </a:lnSpc>
            </a:pPr>
            <a:endParaRPr lang="en-US" altLang="ja-JP" sz="1200" dirty="0" smtClean="0">
              <a:latin typeface="BIZ UDPゴシック" panose="020B0400000000000000" pitchFamily="50" charset="-128"/>
              <a:ea typeface="BIZ UDPゴシック" panose="020B0400000000000000" pitchFamily="50" charset="-128"/>
            </a:endParaRPr>
          </a:p>
        </p:txBody>
      </p:sp>
      <p:sp>
        <p:nvSpPr>
          <p:cNvPr id="19" name="テキスト ボックス 18"/>
          <p:cNvSpPr txBox="1"/>
          <p:nvPr/>
        </p:nvSpPr>
        <p:spPr>
          <a:xfrm>
            <a:off x="4267553" y="7938089"/>
            <a:ext cx="2029600" cy="220187"/>
          </a:xfrm>
          <a:prstGeom prst="rect">
            <a:avLst/>
          </a:prstGeom>
          <a:noFill/>
        </p:spPr>
        <p:txBody>
          <a:bodyPr wrap="square" rtlCol="0">
            <a:spAutoFit/>
          </a:bodyPr>
          <a:lstStyle/>
          <a:p>
            <a:r>
              <a:rPr lang="en-US" altLang="ja-JP" sz="800" dirty="0">
                <a:latin typeface="メイリオ" panose="020B0604030504040204" pitchFamily="50" charset="-128"/>
                <a:ea typeface="メイリオ" panose="020B0604030504040204" pitchFamily="50" charset="-128"/>
              </a:rPr>
              <a:t>&lt;</a:t>
            </a:r>
            <a:r>
              <a:rPr lang="ja-JP" altLang="en-US" sz="800" dirty="0">
                <a:latin typeface="メイリオ" panose="020B0604030504040204" pitchFamily="50" charset="-128"/>
                <a:ea typeface="メイリオ" panose="020B0604030504040204" pitchFamily="50" charset="-128"/>
              </a:rPr>
              <a:t>車両</a:t>
            </a:r>
            <a:r>
              <a:rPr lang="ja-JP" altLang="en-US" sz="800" dirty="0" smtClean="0">
                <a:latin typeface="メイリオ" panose="020B0604030504040204" pitchFamily="50" charset="-128"/>
                <a:ea typeface="メイリオ" panose="020B0604030504040204" pitchFamily="50" charset="-128"/>
              </a:rPr>
              <a:t>イメージ</a:t>
            </a:r>
            <a:r>
              <a:rPr lang="ja-JP" altLang="en-US" sz="600" dirty="0" smtClean="0">
                <a:latin typeface="メイリオ" panose="020B0604030504040204" pitchFamily="50" charset="-128"/>
                <a:ea typeface="メイリオ" panose="020B0604030504040204" pitchFamily="50" charset="-128"/>
              </a:rPr>
              <a:t>（</a:t>
            </a:r>
            <a:r>
              <a:rPr lang="en-US" altLang="ja-JP" sz="600" dirty="0" smtClean="0">
                <a:latin typeface="メイリオ" panose="020B0604030504040204" pitchFamily="50" charset="-128"/>
                <a:ea typeface="メイリオ" panose="020B0604030504040204" pitchFamily="50" charset="-128"/>
              </a:rPr>
              <a:t>BOLDLY</a:t>
            </a:r>
            <a:r>
              <a:rPr lang="ja-JP" altLang="en-US" sz="600" dirty="0" smtClean="0">
                <a:latin typeface="メイリオ" panose="020B0604030504040204" pitchFamily="50" charset="-128"/>
                <a:ea typeface="メイリオ" panose="020B0604030504040204" pitchFamily="50" charset="-128"/>
              </a:rPr>
              <a:t>株式会社ＨＰより）</a:t>
            </a:r>
            <a:r>
              <a:rPr lang="en-US" altLang="ja-JP" sz="800" dirty="0" smtClean="0">
                <a:latin typeface="メイリオ" panose="020B0604030504040204" pitchFamily="50" charset="-128"/>
                <a:ea typeface="メイリオ" panose="020B0604030504040204" pitchFamily="50" charset="-128"/>
              </a:rPr>
              <a:t>&gt;</a:t>
            </a:r>
            <a:endParaRPr lang="en-US" altLang="ja-JP" sz="800" dirty="0">
              <a:latin typeface="メイリオ" panose="020B0604030504040204" pitchFamily="50" charset="-128"/>
              <a:ea typeface="メイリオ" panose="020B0604030504040204" pitchFamily="50" charset="-128"/>
            </a:endParaRPr>
          </a:p>
        </p:txBody>
      </p:sp>
      <p:pic>
        <p:nvPicPr>
          <p:cNvPr id="22" name="図 21">
            <a:extLst>
              <a:ext uri="{FF2B5EF4-FFF2-40B4-BE49-F238E27FC236}">
                <a16:creationId xmlns:a16="http://schemas.microsoft.com/office/drawing/2014/main" id="{25194B2C-7B7B-4DBE-ADF0-BF7561B32895}"/>
              </a:ext>
            </a:extLst>
          </p:cNvPr>
          <p:cNvPicPr>
            <a:picLocks noChangeAspect="1"/>
          </p:cNvPicPr>
          <p:nvPr/>
        </p:nvPicPr>
        <p:blipFill>
          <a:blip r:embed="rId2"/>
          <a:stretch>
            <a:fillRect/>
          </a:stretch>
        </p:blipFill>
        <p:spPr>
          <a:xfrm>
            <a:off x="4361702" y="8121719"/>
            <a:ext cx="1948969" cy="1478526"/>
          </a:xfrm>
          <a:prstGeom prst="rect">
            <a:avLst/>
          </a:prstGeom>
          <a:ln>
            <a:solidFill>
              <a:schemeClr val="tx1"/>
            </a:solidFill>
          </a:ln>
        </p:spPr>
      </p:pic>
      <p:sp>
        <p:nvSpPr>
          <p:cNvPr id="21" name="テキスト ボックス 20"/>
          <p:cNvSpPr txBox="1"/>
          <p:nvPr/>
        </p:nvSpPr>
        <p:spPr>
          <a:xfrm>
            <a:off x="158259" y="7292533"/>
            <a:ext cx="6594523" cy="2400657"/>
          </a:xfrm>
          <a:prstGeom prst="rect">
            <a:avLst/>
          </a:prstGeom>
          <a:noFill/>
          <a:ln>
            <a:solidFill>
              <a:schemeClr val="accent5">
                <a:lumMod val="40000"/>
                <a:lumOff val="60000"/>
              </a:schemeClr>
            </a:solidFill>
          </a:ln>
        </p:spPr>
        <p:txBody>
          <a:bodyPr wrap="square" rtlCol="0">
            <a:spAutoFit/>
          </a:bodyPr>
          <a:lstStyle/>
          <a:p>
            <a:pPr>
              <a:lnSpc>
                <a:spcPts val="2000"/>
              </a:lnSpc>
            </a:pPr>
            <a:r>
              <a:rPr kumimoji="1" lang="ja-JP" altLang="en-US" sz="1050" dirty="0">
                <a:latin typeface="BIZ UDPゴシック" panose="020B0400000000000000" pitchFamily="50" charset="-128"/>
                <a:ea typeface="BIZ UDPゴシック" panose="020B0400000000000000" pitchFamily="50" charset="-128"/>
              </a:rPr>
              <a:t>　松戸市地域公共交通計画の策定に向けた先行事業として、自動運転車両の運行を実施し、自動運転の現状の理解と把握や、走行</a:t>
            </a:r>
            <a:r>
              <a:rPr kumimoji="1" lang="ja-JP" altLang="en-US" sz="1050" dirty="0" smtClean="0">
                <a:latin typeface="BIZ UDPゴシック" panose="020B0400000000000000" pitchFamily="50" charset="-128"/>
                <a:ea typeface="BIZ UDPゴシック" panose="020B0400000000000000" pitchFamily="50" charset="-128"/>
              </a:rPr>
              <a:t>特性・人・交通に</a:t>
            </a:r>
            <a:r>
              <a:rPr kumimoji="1" lang="ja-JP" altLang="en-US" sz="1050" dirty="0">
                <a:latin typeface="BIZ UDPゴシック" panose="020B0400000000000000" pitchFamily="50" charset="-128"/>
                <a:ea typeface="BIZ UDPゴシック" panose="020B0400000000000000" pitchFamily="50" charset="-128"/>
              </a:rPr>
              <a:t>与える</a:t>
            </a:r>
            <a:r>
              <a:rPr kumimoji="1" lang="ja-JP" altLang="en-US" sz="1050" dirty="0" smtClean="0">
                <a:latin typeface="BIZ UDPゴシック" panose="020B0400000000000000" pitchFamily="50" charset="-128"/>
                <a:ea typeface="BIZ UDPゴシック" panose="020B0400000000000000" pitchFamily="50" charset="-128"/>
              </a:rPr>
              <a:t>影響</a:t>
            </a:r>
            <a:r>
              <a:rPr kumimoji="1" lang="ja-JP" altLang="en-US" sz="1050" dirty="0">
                <a:latin typeface="BIZ UDPゴシック" panose="020B0400000000000000" pitchFamily="50" charset="-128"/>
                <a:ea typeface="BIZ UDPゴシック" panose="020B0400000000000000" pitchFamily="50" charset="-128"/>
              </a:rPr>
              <a:t>・</a:t>
            </a:r>
            <a:r>
              <a:rPr kumimoji="1" lang="ja-JP" altLang="en-US" sz="1050" dirty="0" smtClean="0">
                <a:latin typeface="BIZ UDPゴシック" panose="020B0400000000000000" pitchFamily="50" charset="-128"/>
                <a:ea typeface="BIZ UDPゴシック" panose="020B0400000000000000" pitchFamily="50" charset="-128"/>
              </a:rPr>
              <a:t>社会的</a:t>
            </a:r>
            <a:r>
              <a:rPr kumimoji="1" lang="ja-JP" altLang="en-US" sz="1050" dirty="0">
                <a:latin typeface="BIZ UDPゴシック" panose="020B0400000000000000" pitchFamily="50" charset="-128"/>
                <a:ea typeface="BIZ UDPゴシック" panose="020B0400000000000000" pitchFamily="50" charset="-128"/>
              </a:rPr>
              <a:t>受容性の検証を行うことを目的とし、調査業務委託を実施する</a:t>
            </a:r>
            <a:r>
              <a:rPr kumimoji="1" lang="ja-JP" altLang="en-US" sz="1050" dirty="0" smtClean="0">
                <a:latin typeface="BIZ UDPゴシック" panose="020B0400000000000000" pitchFamily="50" charset="-128"/>
                <a:ea typeface="BIZ UDPゴシック" panose="020B0400000000000000" pitchFamily="50" charset="-128"/>
              </a:rPr>
              <a:t>。</a:t>
            </a:r>
            <a:endParaRPr kumimoji="1" lang="en-US" altLang="ja-JP" sz="1050" dirty="0" smtClean="0">
              <a:latin typeface="BIZ UDPゴシック" panose="020B0400000000000000" pitchFamily="50" charset="-128"/>
              <a:ea typeface="BIZ UDPゴシック" panose="020B0400000000000000" pitchFamily="50" charset="-128"/>
            </a:endParaRPr>
          </a:p>
          <a:p>
            <a:pPr>
              <a:lnSpc>
                <a:spcPts val="2000"/>
              </a:lnSpc>
            </a:pPr>
            <a:endParaRPr kumimoji="1" lang="en-US" altLang="ja-JP" sz="1050" dirty="0">
              <a:latin typeface="BIZ UDPゴシック" panose="020B0400000000000000" pitchFamily="50" charset="-128"/>
              <a:ea typeface="BIZ UDPゴシック" panose="020B0400000000000000" pitchFamily="50" charset="-128"/>
            </a:endParaRPr>
          </a:p>
          <a:p>
            <a:pPr>
              <a:lnSpc>
                <a:spcPts val="2000"/>
              </a:lnSpc>
            </a:pPr>
            <a:endParaRPr kumimoji="1" lang="en-US" altLang="ja-JP" sz="1050" dirty="0" smtClean="0">
              <a:latin typeface="BIZ UDPゴシック" panose="020B0400000000000000" pitchFamily="50" charset="-128"/>
              <a:ea typeface="BIZ UDPゴシック" panose="020B0400000000000000" pitchFamily="50" charset="-128"/>
            </a:endParaRPr>
          </a:p>
          <a:p>
            <a:pPr>
              <a:lnSpc>
                <a:spcPts val="2000"/>
              </a:lnSpc>
            </a:pPr>
            <a:r>
              <a:rPr kumimoji="1" lang="en-US" altLang="ja-JP" sz="1050" dirty="0" smtClean="0">
                <a:latin typeface="BIZ UDPゴシック" panose="020B0400000000000000" pitchFamily="50" charset="-128"/>
                <a:ea typeface="BIZ UDPゴシック" panose="020B0400000000000000" pitchFamily="50" charset="-128"/>
              </a:rPr>
              <a:t>				</a:t>
            </a:r>
            <a:endParaRPr kumimoji="1" lang="en-US" altLang="ja-JP" sz="1050" dirty="0">
              <a:latin typeface="BIZ UDPゴシック" panose="020B0400000000000000" pitchFamily="50" charset="-128"/>
              <a:ea typeface="BIZ UDPゴシック" panose="020B0400000000000000" pitchFamily="50" charset="-128"/>
            </a:endParaRPr>
          </a:p>
          <a:p>
            <a:pPr>
              <a:lnSpc>
                <a:spcPts val="2000"/>
              </a:lnSpc>
            </a:pPr>
            <a:endParaRPr kumimoji="1" lang="en-US" altLang="ja-JP" sz="1050" dirty="0" smtClean="0">
              <a:latin typeface="BIZ UDPゴシック" panose="020B0400000000000000" pitchFamily="50" charset="-128"/>
              <a:ea typeface="BIZ UDPゴシック" panose="020B0400000000000000" pitchFamily="50" charset="-128"/>
            </a:endParaRPr>
          </a:p>
          <a:p>
            <a:pPr>
              <a:lnSpc>
                <a:spcPts val="2000"/>
              </a:lnSpc>
            </a:pPr>
            <a:endParaRPr kumimoji="1" lang="en-US" altLang="ja-JP" sz="1050" dirty="0">
              <a:latin typeface="BIZ UDPゴシック" panose="020B0400000000000000" pitchFamily="50" charset="-128"/>
              <a:ea typeface="BIZ UDPゴシック" panose="020B0400000000000000" pitchFamily="50" charset="-128"/>
            </a:endParaRPr>
          </a:p>
          <a:p>
            <a:pPr>
              <a:lnSpc>
                <a:spcPts val="2000"/>
              </a:lnSpc>
            </a:pPr>
            <a:endParaRPr kumimoji="1" lang="ja-JP" altLang="en-US" sz="1050" dirty="0">
              <a:latin typeface="BIZ UDPゴシック" panose="020B0400000000000000" pitchFamily="50" charset="-128"/>
              <a:ea typeface="BIZ UDPゴシック" panose="020B0400000000000000" pitchFamily="50" charset="-128"/>
            </a:endParaRPr>
          </a:p>
        </p:txBody>
      </p:sp>
      <p:sp>
        <p:nvSpPr>
          <p:cNvPr id="3" name="テキスト ボックス 2"/>
          <p:cNvSpPr txBox="1"/>
          <p:nvPr/>
        </p:nvSpPr>
        <p:spPr>
          <a:xfrm>
            <a:off x="252457" y="9142994"/>
            <a:ext cx="4649556" cy="415498"/>
          </a:xfrm>
          <a:prstGeom prst="rect">
            <a:avLst/>
          </a:prstGeom>
          <a:noFill/>
        </p:spPr>
        <p:txBody>
          <a:bodyPr wrap="square" rtlCol="0">
            <a:spAutoFit/>
          </a:bodyPr>
          <a:lstStyle/>
          <a:p>
            <a:r>
              <a:rPr kumimoji="1" lang="ja-JP" altLang="en-US" sz="700" dirty="0" smtClean="0">
                <a:latin typeface="BIZ UDゴシック" panose="020B0400000000000000" pitchFamily="49" charset="-128"/>
                <a:ea typeface="BIZ UDゴシック" panose="020B0400000000000000" pitchFamily="49" charset="-128"/>
              </a:rPr>
              <a:t>・オペレーター（運転手）が同乗し、監視</a:t>
            </a:r>
            <a:endParaRPr kumimoji="1" lang="en-US" altLang="ja-JP" sz="700" dirty="0" smtClean="0">
              <a:latin typeface="BIZ UDゴシック" panose="020B0400000000000000" pitchFamily="49" charset="-128"/>
              <a:ea typeface="BIZ UDゴシック" panose="020B0400000000000000" pitchFamily="49" charset="-128"/>
            </a:endParaRPr>
          </a:p>
          <a:p>
            <a:r>
              <a:rPr kumimoji="1" lang="ja-JP" altLang="en-US" sz="700" dirty="0" smtClean="0">
                <a:latin typeface="BIZ UDゴシック" panose="020B0400000000000000" pitchFamily="49" charset="-128"/>
                <a:ea typeface="BIZ UDゴシック" panose="020B0400000000000000" pitchFamily="49" charset="-128"/>
              </a:rPr>
              <a:t>・複数の操作をシステムが行う</a:t>
            </a:r>
            <a:endParaRPr kumimoji="1" lang="en-US" altLang="ja-JP" sz="700" dirty="0" smtClean="0">
              <a:latin typeface="BIZ UDゴシック" panose="020B0400000000000000" pitchFamily="49" charset="-128"/>
              <a:ea typeface="BIZ UDゴシック" panose="020B0400000000000000" pitchFamily="49" charset="-128"/>
            </a:endParaRPr>
          </a:p>
          <a:p>
            <a:r>
              <a:rPr kumimoji="1" lang="ja-JP" altLang="en-US" sz="700" dirty="0" smtClean="0">
                <a:latin typeface="BIZ UDゴシック" panose="020B0400000000000000" pitchFamily="49" charset="-128"/>
                <a:ea typeface="BIZ UDゴシック" panose="020B0400000000000000" pitchFamily="49" charset="-128"/>
              </a:rPr>
              <a:t>・緊急時やシステムでの対応が困難な部分は手動運転に切り替え、オペレーターが対応</a:t>
            </a:r>
            <a:endParaRPr kumimoji="1" lang="en-US" altLang="ja-JP" sz="700" dirty="0" smtClean="0">
              <a:latin typeface="BIZ UDゴシック" panose="020B0400000000000000" pitchFamily="49" charset="-128"/>
              <a:ea typeface="BIZ UDゴシック" panose="020B0400000000000000" pitchFamily="49" charset="-128"/>
            </a:endParaRPr>
          </a:p>
        </p:txBody>
      </p:sp>
      <p:sp>
        <p:nvSpPr>
          <p:cNvPr id="4" name="大かっこ 3"/>
          <p:cNvSpPr/>
          <p:nvPr/>
        </p:nvSpPr>
        <p:spPr>
          <a:xfrm>
            <a:off x="317168" y="9181655"/>
            <a:ext cx="3548585" cy="368186"/>
          </a:xfrm>
          <a:prstGeom prst="bracketPair">
            <a:avLst>
              <a:gd name="adj" fmla="val 7368"/>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2919183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517</TotalTime>
  <Words>91</Words>
  <PresentationFormat>A4 210 x 297 mm</PresentationFormat>
  <Paragraphs>29</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BIZ UDPゴシック</vt:lpstr>
      <vt:lpstr>BIZ UDゴシック</vt:lpstr>
      <vt:lpstr>メイリオ</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2024-05-08T06:02:07Z</cp:lastPrinted>
  <dcterms:created xsi:type="dcterms:W3CDTF">2024-05-04T14:59:42Z</dcterms:created>
  <dcterms:modified xsi:type="dcterms:W3CDTF">2024-05-13T08:08:17Z</dcterms:modified>
</cp:coreProperties>
</file>