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1" d="100"/>
          <a:sy n="81" d="100"/>
        </p:scale>
        <p:origin x="304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matsudo.city\mcfile\50225%20&#20132;&#36890;&#25919;&#31574;&#35506;\&#65281;&#65281;&#65281;&#20132;&#36890;&#35336;&#30011;&#65281;&#65281;&#65281;\&#12539;&#12539;&#12539;&#26494;&#25144;&#24066;&#22320;&#22495;&#20844;&#20849;&#20132;&#36890;&#27963;&#24615;&#21270;&#21332;&#35696;&#20250;(R6~)\04_&#20250;&#35696;&#36039;&#26009;\&#20196;&#21644;6&#24180;&#24230;&#12288;&#31532;1&#22238;&#65288;R6&#24180;5&#26376;15&#26085;&#65289;\&#9733;&#9733;&#9733;&#20250;&#35696;&#36039;&#26009;&#65288;&#37197;&#24067;&#29992;&#65289;\&#35696;&#20107;&#65298;&#36039;&#26009;&#20316;&#25104;&#12501;&#12457;&#12523;&#12480;\&#32032;&#26448;\&#24066;&#27665;&#24847;&#35672;&#35519;&#26619;&#12464;&#12521;&#12501;&#2127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matsudo.city\mcfile\50225%20&#20132;&#36890;&#25919;&#31574;&#35506;\&#65281;&#65281;&#65281;&#20132;&#36890;&#35336;&#30011;&#65281;&#65281;&#65281;\&#12539;&#12539;&#12539;&#26494;&#25144;&#24066;&#22320;&#22495;&#20844;&#20849;&#20132;&#36890;&#27963;&#24615;&#21270;&#21332;&#35696;&#20250;(R6~)\04_&#20250;&#35696;&#36039;&#26009;\&#20196;&#21644;6&#24180;&#24230;&#12288;&#31532;1&#22238;&#65288;R6&#24180;5&#26376;15&#26085;&#65289;\&#9733;&#9733;&#9733;&#20250;&#35696;&#36039;&#26009;&#65288;&#37197;&#24067;&#29992;&#65289;\&#35696;&#20107;&#65298;&#36039;&#26009;&#20316;&#25104;&#12501;&#12457;&#12523;&#12480;\&#32032;&#26448;\&#24066;&#27665;&#24847;&#35672;&#35519;&#26619;&#12464;&#12521;&#12501;&#21270;.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0037984551876643E-2"/>
          <c:y val="5.5011871050966811E-2"/>
          <c:w val="0.45808665527463921"/>
          <c:h val="0.88997625789806634"/>
        </c:manualLayout>
      </c:layout>
      <c:pieChart>
        <c:varyColors val="1"/>
        <c:ser>
          <c:idx val="0"/>
          <c:order val="0"/>
          <c:dPt>
            <c:idx val="0"/>
            <c:bubble3D val="0"/>
            <c:spPr>
              <a:solidFill>
                <a:schemeClr val="accent1"/>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B6E2-4A99-B0EF-10CFDD7D4262}"/>
              </c:ext>
            </c:extLst>
          </c:dPt>
          <c:dPt>
            <c:idx val="1"/>
            <c:bubble3D val="0"/>
            <c:spPr>
              <a:solidFill>
                <a:schemeClr val="accent2"/>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B6E2-4A99-B0EF-10CFDD7D4262}"/>
              </c:ext>
            </c:extLst>
          </c:dPt>
          <c:dPt>
            <c:idx val="2"/>
            <c:bubble3D val="0"/>
            <c:spPr>
              <a:solidFill>
                <a:schemeClr val="accent3"/>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B6E2-4A99-B0EF-10CFDD7D4262}"/>
              </c:ext>
            </c:extLst>
          </c:dPt>
          <c:dPt>
            <c:idx val="3"/>
            <c:bubble3D val="0"/>
            <c:spPr>
              <a:solidFill>
                <a:schemeClr val="accent4"/>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7-B6E2-4A99-B0EF-10CFDD7D4262}"/>
              </c:ext>
            </c:extLst>
          </c:dPt>
          <c:dPt>
            <c:idx val="4"/>
            <c:bubble3D val="0"/>
            <c:spPr>
              <a:solidFill>
                <a:schemeClr val="accent5"/>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9-B6E2-4A99-B0EF-10CFDD7D4262}"/>
              </c:ext>
            </c:extLst>
          </c:dPt>
          <c:dPt>
            <c:idx val="5"/>
            <c:bubble3D val="0"/>
            <c:spPr>
              <a:solidFill>
                <a:schemeClr val="accent6"/>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B-B6E2-4A99-B0EF-10CFDD7D4262}"/>
              </c:ext>
            </c:extLst>
          </c:dPt>
          <c:dPt>
            <c:idx val="6"/>
            <c:bubble3D val="0"/>
            <c:spPr>
              <a:solidFill>
                <a:schemeClr val="accent1">
                  <a:lumMod val="60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D-B6E2-4A99-B0EF-10CFDD7D4262}"/>
              </c:ext>
            </c:extLst>
          </c:dPt>
          <c:dLbls>
            <c:dLbl>
              <c:idx val="0"/>
              <c:numFmt formatCode="0.0%" sourceLinked="0"/>
              <c:spPr>
                <a:solidFill>
                  <a:schemeClr val="accent4">
                    <a:lumMod val="20000"/>
                    <a:lumOff val="80000"/>
                  </a:schemeClr>
                </a:solidFill>
                <a:ln>
                  <a:solidFill>
                    <a:srgbClr val="FF0000"/>
                  </a:solidFill>
                </a:ln>
                <a:effectLst/>
              </c:spPr>
              <c:txPr>
                <a:bodyPr rot="0" spcFirstLastPara="1" vertOverflow="ellipsis" vert="horz" wrap="square" lIns="38100" tIns="19050" rIns="38100" bIns="19050" anchor="ctr" anchorCtr="1">
                  <a:spAutoFit/>
                </a:bodyPr>
                <a:lstStyle/>
                <a:p>
                  <a:pPr>
                    <a:defRPr sz="600" b="1"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dLblPos val="bestFit"/>
              <c:showLegendKey val="0"/>
              <c:showVal val="0"/>
              <c:showCatName val="0"/>
              <c:showSerName val="0"/>
              <c:showPercent val="1"/>
              <c:showBubbleSize val="0"/>
              <c:extLst>
                <c:ext xmlns:c16="http://schemas.microsoft.com/office/drawing/2014/chart" uri="{C3380CC4-5D6E-409C-BE32-E72D297353CC}">
                  <c16:uniqueId val="{00000001-B6E2-4A99-B0EF-10CFDD7D4262}"/>
                </c:ext>
              </c:extLst>
            </c:dLbl>
            <c:dLbl>
              <c:idx val="1"/>
              <c:numFmt formatCode="0.0%" sourceLinked="0"/>
              <c:spPr>
                <a:solidFill>
                  <a:schemeClr val="accent4">
                    <a:lumMod val="20000"/>
                    <a:lumOff val="80000"/>
                  </a:schemeClr>
                </a:solidFill>
                <a:ln>
                  <a:solidFill>
                    <a:srgbClr val="FF0000"/>
                  </a:solidFill>
                </a:ln>
                <a:effectLst/>
              </c:spPr>
              <c:txPr>
                <a:bodyPr rot="0" spcFirstLastPara="1" vertOverflow="ellipsis" vert="horz" wrap="square" lIns="38100" tIns="19050" rIns="38100" bIns="19050" anchor="ctr" anchorCtr="1">
                  <a:spAutoFit/>
                </a:bodyPr>
                <a:lstStyle/>
                <a:p>
                  <a:pPr>
                    <a:defRPr sz="600" b="1"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dLblPos val="bestFit"/>
              <c:showLegendKey val="0"/>
              <c:showVal val="0"/>
              <c:showCatName val="0"/>
              <c:showSerName val="0"/>
              <c:showPercent val="1"/>
              <c:showBubbleSize val="0"/>
              <c:extLst>
                <c:ext xmlns:c16="http://schemas.microsoft.com/office/drawing/2014/chart" uri="{C3380CC4-5D6E-409C-BE32-E72D297353CC}">
                  <c16:uniqueId val="{00000003-B6E2-4A99-B0EF-10CFDD7D4262}"/>
                </c:ext>
              </c:extLst>
            </c:dLbl>
            <c:dLbl>
              <c:idx val="3"/>
              <c:numFmt formatCode="0.0%" sourceLinked="0"/>
              <c:spPr>
                <a:noFill/>
                <a:ln>
                  <a:noFill/>
                </a:ln>
                <a:effectLst/>
              </c:spPr>
              <c:txPr>
                <a:bodyPr rot="0" spcFirstLastPara="1" vertOverflow="ellipsis" vert="horz" wrap="square" lIns="38100" tIns="19050" rIns="38100" bIns="19050" anchor="ctr" anchorCtr="1">
                  <a:spAutoFit/>
                </a:bodyPr>
                <a:lstStyle/>
                <a:p>
                  <a:pPr>
                    <a:defRPr sz="500" b="1"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dLblPos val="bestFit"/>
              <c:showLegendKey val="0"/>
              <c:showVal val="0"/>
              <c:showCatName val="0"/>
              <c:showSerName val="0"/>
              <c:showPercent val="1"/>
              <c:showBubbleSize val="0"/>
              <c:extLst>
                <c:ext xmlns:c16="http://schemas.microsoft.com/office/drawing/2014/chart" uri="{C3380CC4-5D6E-409C-BE32-E72D297353CC}">
                  <c16:uniqueId val="{00000007-B6E2-4A99-B0EF-10CFDD7D4262}"/>
                </c:ext>
              </c:extLst>
            </c:dLbl>
            <c:dLbl>
              <c:idx val="4"/>
              <c:layout>
                <c:manualLayout>
                  <c:x val="2.0248014891575419E-2"/>
                  <c:y val="4.6648319668891762E-2"/>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500" b="1"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dLblPos val="bestFi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9-B6E2-4A99-B0EF-10CFDD7D4262}"/>
                </c:ext>
              </c:extLst>
            </c:dLbl>
            <c:dLbl>
              <c:idx val="5"/>
              <c:layout>
                <c:manualLayout>
                  <c:x val="3.5305585008402876E-2"/>
                  <c:y val="3.5592816407868606E-2"/>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500" b="1"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dLblPos val="bestFit"/>
              <c:showLegendKey val="0"/>
              <c:showVal val="0"/>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B-B6E2-4A99-B0EF-10CFDD7D4262}"/>
                </c:ext>
              </c:extLst>
            </c:dLbl>
            <c:dLbl>
              <c:idx val="6"/>
              <c:layout>
                <c:manualLayout>
                  <c:x val="1.8880000097108416E-2"/>
                  <c:y val="1.8718249035345525E-3"/>
                </c:manualLayout>
              </c:layout>
              <c:tx>
                <c:rich>
                  <a:bodyPr/>
                  <a:lstStyle/>
                  <a:p>
                    <a:fld id="{ED4CF03C-D4AF-4862-A2F8-B114D1927E38}" type="PERCENTAGE">
                      <a:rPr lang="en-US" altLang="ja-JP" sz="500"/>
                      <a:pPr/>
                      <a:t>[パーセンテージ]</a:t>
                    </a:fld>
                    <a:endParaRPr lang="ja-JP" altLang="en-US"/>
                  </a:p>
                </c:rich>
              </c:tx>
              <c:dLblPos val="bestFit"/>
              <c:showLegendKey val="0"/>
              <c:showVal val="0"/>
              <c:showCatName val="0"/>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D-B6E2-4A99-B0EF-10CFDD7D4262}"/>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600" b="1" i="0" u="none" strike="noStrike" kern="1200" baseline="0">
                    <a:solidFill>
                      <a:schemeClr val="tx1"/>
                    </a:solidFill>
                    <a:latin typeface="BIZ UDPゴシック" panose="020B0400000000000000" pitchFamily="50" charset="-128"/>
                    <a:ea typeface="BIZ UDPゴシック" panose="020B0400000000000000" pitchFamily="50" charset="-128"/>
                    <a:cs typeface="+mn-cs"/>
                  </a:defRPr>
                </a:pPr>
                <a:endParaRPr lang="ja-JP"/>
              </a:p>
            </c:txPr>
            <c:dLblPos val="bestFit"/>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15:layout/>
              </c:ext>
            </c:extLst>
          </c:dLbls>
          <c:cat>
            <c:strRef>
              <c:f>通勤・通学などの交通の便!$B$2:$B$8</c:f>
              <c:strCache>
                <c:ptCount val="7"/>
                <c:pt idx="0">
                  <c:v>十分満足している</c:v>
                </c:pt>
                <c:pt idx="1">
                  <c:v>まあまあ満足している</c:v>
                </c:pt>
                <c:pt idx="2">
                  <c:v>普通である</c:v>
                </c:pt>
                <c:pt idx="3">
                  <c:v>やや不満である</c:v>
                </c:pt>
                <c:pt idx="4">
                  <c:v>きわめて不満である</c:v>
                </c:pt>
                <c:pt idx="5">
                  <c:v>わからない</c:v>
                </c:pt>
                <c:pt idx="6">
                  <c:v>無回答</c:v>
                </c:pt>
              </c:strCache>
            </c:strRef>
          </c:cat>
          <c:val>
            <c:numRef>
              <c:f>通勤・通学などの交通の便!$C$2:$C$8</c:f>
              <c:numCache>
                <c:formatCode>General</c:formatCode>
                <c:ptCount val="7"/>
                <c:pt idx="0">
                  <c:v>11.1</c:v>
                </c:pt>
                <c:pt idx="1">
                  <c:v>33.700000000000003</c:v>
                </c:pt>
                <c:pt idx="2">
                  <c:v>34.6</c:v>
                </c:pt>
                <c:pt idx="3">
                  <c:v>8.6999999999999993</c:v>
                </c:pt>
                <c:pt idx="4">
                  <c:v>3</c:v>
                </c:pt>
                <c:pt idx="5">
                  <c:v>5.3</c:v>
                </c:pt>
                <c:pt idx="6">
                  <c:v>3.6</c:v>
                </c:pt>
              </c:numCache>
            </c:numRef>
          </c:val>
          <c:extLst>
            <c:ext xmlns:c16="http://schemas.microsoft.com/office/drawing/2014/chart" uri="{C3380CC4-5D6E-409C-BE32-E72D297353CC}">
              <c16:uniqueId val="{0000000E-B6E2-4A99-B0EF-10CFDD7D4262}"/>
            </c:ext>
          </c:extLst>
        </c:ser>
        <c:dLbls>
          <c:dLblPos val="bestFit"/>
          <c:showLegendKey val="0"/>
          <c:showVal val="0"/>
          <c:showCatName val="0"/>
          <c:showSerName val="0"/>
          <c:showPercent val="1"/>
          <c:showBubbleSize val="0"/>
          <c:showLeaderLines val="1"/>
        </c:dLbls>
        <c:firstSliceAng val="0"/>
      </c:pieChart>
      <c:spPr>
        <a:noFill/>
        <a:ln>
          <a:noFill/>
        </a:ln>
        <a:effectLst/>
      </c:spPr>
    </c:plotArea>
    <c:legend>
      <c:legendPos val="r"/>
      <c:legendEntry>
        <c:idx val="0"/>
        <c:txPr>
          <a:bodyPr rot="0" spcFirstLastPara="1" vertOverflow="ellipsis" vert="horz" wrap="square" anchor="ctr" anchorCtr="1"/>
          <a:lstStyle/>
          <a:p>
            <a:pPr>
              <a:defRPr sz="600" b="0" i="0" u="none" strike="noStrike" kern="1200" baseline="0">
                <a:solidFill>
                  <a:schemeClr val="dk1">
                    <a:lumMod val="65000"/>
                    <a:lumOff val="35000"/>
                  </a:schemeClr>
                </a:solidFill>
                <a:latin typeface="BIZ UDゴシック" panose="020B0400000000000000" pitchFamily="49" charset="-128"/>
                <a:ea typeface="BIZ UDゴシック" panose="020B0400000000000000" pitchFamily="49" charset="-128"/>
                <a:cs typeface="+mn-cs"/>
              </a:defRPr>
            </a:pPr>
            <a:endParaRPr lang="ja-JP"/>
          </a:p>
        </c:txPr>
      </c:legendEntry>
      <c:layout>
        <c:manualLayout>
          <c:xMode val="edge"/>
          <c:yMode val="edge"/>
          <c:x val="0.64723517047640067"/>
          <c:y val="0.15059874079013386"/>
          <c:w val="0.30231701765330726"/>
          <c:h val="0.56859603740868137"/>
        </c:manualLayout>
      </c:layout>
      <c:overlay val="0"/>
      <c:spPr>
        <a:solidFill>
          <a:schemeClr val="lt1">
            <a:alpha val="78000"/>
          </a:schemeClr>
        </a:solidFill>
        <a:ln>
          <a:noFill/>
        </a:ln>
        <a:effectLst/>
      </c:spPr>
      <c:txPr>
        <a:bodyPr rot="0" spcFirstLastPara="1" vertOverflow="ellipsis" vert="horz" wrap="square" anchor="ctr" anchorCtr="1"/>
        <a:lstStyle/>
        <a:p>
          <a:pPr>
            <a:defRPr sz="600" b="0" i="0" u="none" strike="noStrike" kern="1200" baseline="0">
              <a:solidFill>
                <a:schemeClr val="dk1">
                  <a:lumMod val="65000"/>
                  <a:lumOff val="35000"/>
                </a:schemeClr>
              </a:solidFill>
              <a:latin typeface="BIZ UDゴシック" panose="020B0400000000000000" pitchFamily="49" charset="-128"/>
              <a:ea typeface="BIZ UDゴシック" panose="020B0400000000000000" pitchFamily="49" charset="-128"/>
              <a:cs typeface="+mn-cs"/>
            </a:defRPr>
          </a:pPr>
          <a:endParaRPr lang="ja-JP"/>
        </a:p>
      </c:txPr>
    </c:legend>
    <c:plotVisOnly val="1"/>
    <c:dispBlanksAs val="gap"/>
    <c:showDLblsOverMax val="0"/>
  </c:chart>
  <c:spPr>
    <a:noFill/>
    <a:ln w="9525" cap="flat" cmpd="sng" algn="ctr">
      <a:solidFill>
        <a:schemeClr val="bg1">
          <a:lumMod val="65000"/>
        </a:schemeClr>
      </a:solid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132029223824093"/>
          <c:y val="5.1282032457084792E-2"/>
          <c:w val="0.62245555147953335"/>
          <c:h val="0.84056757499859591"/>
        </c:manualLayout>
      </c:layout>
      <c:barChart>
        <c:barDir val="bar"/>
        <c:grouping val="clustered"/>
        <c:varyColors val="0"/>
        <c:ser>
          <c:idx val="0"/>
          <c:order val="0"/>
          <c:spPr>
            <a:solidFill>
              <a:schemeClr val="accent1"/>
            </a:solidFill>
            <a:ln w="22225">
              <a:solidFill>
                <a:schemeClr val="accent5"/>
              </a:solidFill>
            </a:ln>
            <a:effectLst/>
          </c:spPr>
          <c:invertIfNegative val="0"/>
          <c:dLbls>
            <c:dLbl>
              <c:idx val="0"/>
              <c:layout>
                <c:manualLayout>
                  <c:x val="1.9269951075566734E-2"/>
                  <c:y val="5.7419371039440506E-19"/>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6043-462A-8104-3CE14890FD93}"/>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BIZ UDPゴシック" panose="020B0400000000000000" pitchFamily="50" charset="-128"/>
                    <a:ea typeface="BIZ UDPゴシック" panose="020B0400000000000000"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松戸市の魅力や愛着を感じるところ!$B$2:$B$10</c:f>
              <c:strCache>
                <c:ptCount val="9"/>
                <c:pt idx="0">
                  <c:v>交通の便が良い</c:v>
                </c:pt>
                <c:pt idx="1">
                  <c:v>暮らしやすい</c:v>
                </c:pt>
                <c:pt idx="2">
                  <c:v>自然が多い</c:v>
                </c:pt>
                <c:pt idx="3">
                  <c:v>特にない</c:v>
                </c:pt>
                <c:pt idx="4">
                  <c:v>子育てがしやすい</c:v>
                </c:pt>
                <c:pt idx="5">
                  <c:v>行事やイベントなど活気がある</c:v>
                </c:pt>
                <c:pt idx="6">
                  <c:v>人と人とのつながりがある</c:v>
                </c:pt>
                <c:pt idx="7">
                  <c:v>地域や市民の活動がさかん</c:v>
                </c:pt>
                <c:pt idx="8">
                  <c:v>その他</c:v>
                </c:pt>
              </c:strCache>
            </c:strRef>
          </c:cat>
          <c:val>
            <c:numRef>
              <c:f>松戸市の魅力や愛着を感じるところ!$C$2:$C$10</c:f>
              <c:numCache>
                <c:formatCode>0.000</c:formatCode>
                <c:ptCount val="9"/>
                <c:pt idx="0">
                  <c:v>0.56100000000000005</c:v>
                </c:pt>
                <c:pt idx="1">
                  <c:v>0.49399999999999999</c:v>
                </c:pt>
                <c:pt idx="2">
                  <c:v>0.27800000000000002</c:v>
                </c:pt>
                <c:pt idx="3">
                  <c:v>0.18</c:v>
                </c:pt>
                <c:pt idx="4">
                  <c:v>0.1</c:v>
                </c:pt>
                <c:pt idx="5">
                  <c:v>7.0999999999999994E-2</c:v>
                </c:pt>
                <c:pt idx="6">
                  <c:v>6.4000000000000001E-2</c:v>
                </c:pt>
                <c:pt idx="7">
                  <c:v>0.05</c:v>
                </c:pt>
                <c:pt idx="8">
                  <c:v>4.7E-2</c:v>
                </c:pt>
              </c:numCache>
            </c:numRef>
          </c:val>
          <c:extLst>
            <c:ext xmlns:c16="http://schemas.microsoft.com/office/drawing/2014/chart" uri="{C3380CC4-5D6E-409C-BE32-E72D297353CC}">
              <c16:uniqueId val="{00000000-6043-462A-8104-3CE14890FD93}"/>
            </c:ext>
          </c:extLst>
        </c:ser>
        <c:dLbls>
          <c:dLblPos val="outEnd"/>
          <c:showLegendKey val="0"/>
          <c:showVal val="1"/>
          <c:showCatName val="0"/>
          <c:showSerName val="0"/>
          <c:showPercent val="0"/>
          <c:showBubbleSize val="0"/>
        </c:dLbls>
        <c:gapWidth val="100"/>
        <c:axId val="515840896"/>
        <c:axId val="515841224"/>
      </c:barChart>
      <c:catAx>
        <c:axId val="515840896"/>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crossAx val="515841224"/>
        <c:crosses val="autoZero"/>
        <c:auto val="1"/>
        <c:lblAlgn val="ctr"/>
        <c:lblOffset val="100"/>
        <c:noMultiLvlLbl val="0"/>
      </c:catAx>
      <c:valAx>
        <c:axId val="515841224"/>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15840896"/>
        <c:crosses val="autoZero"/>
        <c:crossBetween val="between"/>
      </c:valAx>
      <c:spPr>
        <a:noFill/>
        <a:ln>
          <a:solidFill>
            <a:schemeClr val="bg1">
              <a:lumMod val="65000"/>
            </a:schemeClr>
          </a:solidFill>
        </a:ln>
        <a:effectLst/>
      </c:spPr>
    </c:plotArea>
    <c:plotVisOnly val="1"/>
    <c:dispBlanksAs val="gap"/>
    <c:showDLblsOverMax val="0"/>
  </c:chart>
  <c:spPr>
    <a:noFill/>
    <a:ln>
      <a:solidFill>
        <a:schemeClr val="bg1">
          <a:lumMod val="65000"/>
        </a:schemeClr>
      </a:solid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3323507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1333368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4147765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341810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3014659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110032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3116187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1330012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1785932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3168155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7623199-0B15-4BA3-849A-9F7A8A4BC913}" type="datetimeFigureOut">
              <a:rPr kumimoji="1" lang="ja-JP" altLang="en-US" smtClean="0"/>
              <a:t>2024/5/13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4011996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7623199-0B15-4BA3-849A-9F7A8A4BC913}" type="datetimeFigureOut">
              <a:rPr kumimoji="1" lang="ja-JP" altLang="en-US" smtClean="0"/>
              <a:t>2024/5/13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D661E7E-3033-40A7-B81C-897203F753DB}" type="slidenum">
              <a:rPr kumimoji="1" lang="ja-JP" altLang="en-US" smtClean="0"/>
              <a:t>‹#›</a:t>
            </a:fld>
            <a:endParaRPr kumimoji="1" lang="ja-JP" altLang="en-US"/>
          </a:p>
        </p:txBody>
      </p:sp>
    </p:spTree>
    <p:extLst>
      <p:ext uri="{BB962C8B-B14F-4D97-AF65-F5344CB8AC3E}">
        <p14:creationId xmlns:p14="http://schemas.microsoft.com/office/powerpoint/2010/main" val="17662922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01601" y="352941"/>
            <a:ext cx="6707840" cy="400110"/>
          </a:xfrm>
          <a:prstGeom prst="rect">
            <a:avLst/>
          </a:prstGeom>
          <a:solidFill>
            <a:srgbClr val="002060"/>
          </a:solidFill>
        </p:spPr>
        <p:txBody>
          <a:bodyPr wrap="square" rtlCol="0">
            <a:spAutoFit/>
          </a:bodyPr>
          <a:lstStyle/>
          <a:p>
            <a:pPr>
              <a:spcAft>
                <a:spcPts val="668"/>
              </a:spcAft>
            </a:pPr>
            <a:r>
              <a:rPr kumimoji="1" lang="ja-JP" altLang="en-US" sz="1600" b="1" dirty="0">
                <a:solidFill>
                  <a:schemeClr val="bg1"/>
                </a:solidFill>
                <a:latin typeface="BIZ UDゴシック" panose="020B0400000000000000" pitchFamily="49" charset="-128"/>
                <a:ea typeface="BIZ UDゴシック" panose="020B0400000000000000" pitchFamily="49" charset="-128"/>
              </a:rPr>
              <a:t>松戸市地域公共交通</a:t>
            </a:r>
            <a:r>
              <a:rPr kumimoji="1" lang="ja-JP" altLang="en-US" sz="1600" b="1" dirty="0" smtClean="0">
                <a:solidFill>
                  <a:schemeClr val="bg1"/>
                </a:solidFill>
                <a:latin typeface="BIZ UDゴシック" panose="020B0400000000000000" pitchFamily="49" charset="-128"/>
                <a:ea typeface="BIZ UDゴシック" panose="020B0400000000000000" pitchFamily="49" charset="-128"/>
              </a:rPr>
              <a:t>計画について</a:t>
            </a:r>
            <a:r>
              <a:rPr kumimoji="1" lang="ja-JP" altLang="en-US" sz="2000" b="1" dirty="0" smtClean="0">
                <a:solidFill>
                  <a:schemeClr val="bg1"/>
                </a:solidFill>
                <a:latin typeface="BIZ UDゴシック" panose="020B0400000000000000" pitchFamily="49" charset="-128"/>
                <a:ea typeface="BIZ UDゴシック" panose="020B0400000000000000" pitchFamily="49" charset="-128"/>
              </a:rPr>
              <a:t>　　　　　　　　　　　</a:t>
            </a:r>
            <a:r>
              <a:rPr kumimoji="1" lang="en-US" altLang="ja-JP" sz="1200" dirty="0" smtClean="0">
                <a:solidFill>
                  <a:schemeClr val="bg1"/>
                </a:solidFill>
                <a:latin typeface="BIZ UDゴシック" panose="020B0400000000000000" pitchFamily="49" charset="-128"/>
                <a:ea typeface="BIZ UDゴシック" panose="020B0400000000000000" pitchFamily="49" charset="-128"/>
              </a:rPr>
              <a:t>20240515</a:t>
            </a:r>
            <a:endParaRPr kumimoji="1" lang="ja-JP" altLang="en-US" sz="1600" dirty="0">
              <a:solidFill>
                <a:schemeClr val="bg1"/>
              </a:solidFill>
              <a:latin typeface="BIZ UDゴシック" panose="020B0400000000000000" pitchFamily="49" charset="-128"/>
              <a:ea typeface="BIZ UDゴシック" panose="020B0400000000000000" pitchFamily="49" charset="-128"/>
            </a:endParaRPr>
          </a:p>
        </p:txBody>
      </p:sp>
      <p:sp>
        <p:nvSpPr>
          <p:cNvPr id="8" name="テキスト ボックス 7"/>
          <p:cNvSpPr txBox="1"/>
          <p:nvPr/>
        </p:nvSpPr>
        <p:spPr>
          <a:xfrm>
            <a:off x="101601" y="1363833"/>
            <a:ext cx="6707841" cy="825354"/>
          </a:xfrm>
          <a:prstGeom prst="rect">
            <a:avLst/>
          </a:prstGeom>
          <a:noFill/>
        </p:spPr>
        <p:txBody>
          <a:bodyPr wrap="square" rtlCol="0">
            <a:spAutoFit/>
          </a:bodyPr>
          <a:lstStyle/>
          <a:p>
            <a:pPr>
              <a:lnSpc>
                <a:spcPts val="2000"/>
              </a:lnSpc>
            </a:pPr>
            <a:r>
              <a:rPr lang="ja-JP" altLang="en-US" sz="1450" b="1" dirty="0" smtClean="0">
                <a:latin typeface="BIZ UDPゴシック" panose="020B0400000000000000" pitchFamily="50" charset="-128"/>
                <a:ea typeface="BIZ UDPゴシック" panose="020B0400000000000000" pitchFamily="50" charset="-128"/>
              </a:rPr>
              <a:t>本市</a:t>
            </a:r>
            <a:r>
              <a:rPr lang="ja-JP" altLang="en-US" sz="1450" b="1" dirty="0">
                <a:latin typeface="BIZ UDPゴシック" panose="020B0400000000000000" pitchFamily="50" charset="-128"/>
                <a:ea typeface="BIZ UDPゴシック" panose="020B0400000000000000" pitchFamily="50" charset="-128"/>
              </a:rPr>
              <a:t>の移動に関する課題を整理し、調査・分析の結果を基に</a:t>
            </a:r>
            <a:r>
              <a:rPr lang="ja-JP" altLang="en-US" sz="1450" b="1" dirty="0" smtClean="0">
                <a:latin typeface="BIZ UDPゴシック" panose="020B0400000000000000" pitchFamily="50" charset="-128"/>
                <a:ea typeface="BIZ UDPゴシック" panose="020B0400000000000000" pitchFamily="50" charset="-128"/>
              </a:rPr>
              <a:t>、今後</a:t>
            </a:r>
            <a:r>
              <a:rPr lang="ja-JP" altLang="en-US" sz="1450" b="1" dirty="0">
                <a:latin typeface="BIZ UDPゴシック" panose="020B0400000000000000" pitchFamily="50" charset="-128"/>
                <a:ea typeface="BIZ UDPゴシック" panose="020B0400000000000000" pitchFamily="50" charset="-128"/>
              </a:rPr>
              <a:t>の目標や方向性を示す</a:t>
            </a:r>
            <a:r>
              <a:rPr lang="ja-JP" altLang="en-US" sz="1450" b="1" dirty="0" smtClean="0">
                <a:latin typeface="BIZ UDPゴシック" panose="020B0400000000000000" pitchFamily="50" charset="-128"/>
                <a:ea typeface="BIZ UDPゴシック" panose="020B0400000000000000" pitchFamily="50" charset="-128"/>
              </a:rPr>
              <a:t>マスタープランとして策定</a:t>
            </a:r>
            <a:endParaRPr lang="en-US" altLang="ja-JP" sz="1450" b="1" dirty="0" smtClean="0">
              <a:latin typeface="BIZ UDPゴシック" panose="020B0400000000000000" pitchFamily="50" charset="-128"/>
              <a:ea typeface="BIZ UDPゴシック" panose="020B0400000000000000" pitchFamily="50" charset="-128"/>
            </a:endParaRPr>
          </a:p>
          <a:p>
            <a:pPr>
              <a:lnSpc>
                <a:spcPts val="2000"/>
              </a:lnSpc>
            </a:pPr>
            <a:r>
              <a:rPr lang="ja-JP" altLang="en-US" sz="1450" b="1" u="sng" dirty="0" smtClean="0">
                <a:solidFill>
                  <a:srgbClr val="FF0000"/>
                </a:solidFill>
                <a:latin typeface="BIZ UDPゴシック" panose="020B0400000000000000" pitchFamily="50" charset="-128"/>
                <a:ea typeface="BIZ UDPゴシック" panose="020B0400000000000000" pitchFamily="50" charset="-128"/>
              </a:rPr>
              <a:t>策定予定 ： 令和</a:t>
            </a:r>
            <a:r>
              <a:rPr lang="ja-JP" altLang="en-US" sz="1450" b="1" u="sng" dirty="0">
                <a:solidFill>
                  <a:srgbClr val="FF0000"/>
                </a:solidFill>
                <a:latin typeface="BIZ UDPゴシック" panose="020B0400000000000000" pitchFamily="50" charset="-128"/>
                <a:ea typeface="BIZ UDPゴシック" panose="020B0400000000000000" pitchFamily="50" charset="-128"/>
              </a:rPr>
              <a:t>８年４月</a:t>
            </a:r>
            <a:r>
              <a:rPr lang="ja-JP" altLang="en-US" sz="1450" b="1" u="sng" dirty="0" smtClean="0">
                <a:solidFill>
                  <a:srgbClr val="FF0000"/>
                </a:solidFill>
                <a:latin typeface="BIZ UDPゴシック" panose="020B0400000000000000" pitchFamily="50" charset="-128"/>
                <a:ea typeface="BIZ UDPゴシック" panose="020B0400000000000000" pitchFamily="50" charset="-128"/>
              </a:rPr>
              <a:t>１日</a:t>
            </a:r>
            <a:endParaRPr lang="en-US" altLang="ja-JP" sz="1450" b="1" dirty="0" smtClean="0">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101601" y="977062"/>
            <a:ext cx="2665350" cy="307777"/>
          </a:xfrm>
          <a:prstGeom prst="rect">
            <a:avLst/>
          </a:prstGeom>
          <a:solidFill>
            <a:schemeClr val="accent1">
              <a:lumMod val="60000"/>
              <a:lumOff val="40000"/>
            </a:schemeClr>
          </a:solid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１</a:t>
            </a:r>
            <a:r>
              <a:rPr kumimoji="1" lang="en-US" altLang="ja-JP" sz="1400" dirty="0" smtClean="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地域</a:t>
            </a:r>
            <a:r>
              <a:rPr kumimoji="1" lang="ja-JP" altLang="en-US" sz="1400" dirty="0">
                <a:latin typeface="BIZ UDPゴシック" panose="020B0400000000000000" pitchFamily="50" charset="-128"/>
                <a:ea typeface="BIZ UDPゴシック" panose="020B0400000000000000" pitchFamily="50" charset="-128"/>
              </a:rPr>
              <a:t>公共交通</a:t>
            </a:r>
            <a:r>
              <a:rPr kumimoji="1" lang="ja-JP" altLang="en-US" sz="1400" dirty="0" smtClean="0">
                <a:latin typeface="BIZ UDPゴシック" panose="020B0400000000000000" pitchFamily="50" charset="-128"/>
                <a:ea typeface="BIZ UDPゴシック" panose="020B0400000000000000" pitchFamily="50" charset="-128"/>
              </a:rPr>
              <a:t>計画の概要</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101601" y="2241794"/>
            <a:ext cx="6707840" cy="3362459"/>
          </a:xfrm>
          <a:prstGeom prst="rect">
            <a:avLst/>
          </a:prstGeom>
          <a:noFill/>
          <a:ln>
            <a:solidFill>
              <a:schemeClr val="accent5">
                <a:lumMod val="40000"/>
                <a:lumOff val="60000"/>
              </a:schemeClr>
            </a:solidFill>
            <a:prstDash val="sysDot"/>
          </a:ln>
        </p:spPr>
        <p:txBody>
          <a:bodyPr wrap="square" rtlCol="0">
            <a:spAutoFit/>
          </a:bodyPr>
          <a:lstStyle/>
          <a:p>
            <a:pPr>
              <a:lnSpc>
                <a:spcPts val="300"/>
              </a:lnSpc>
              <a:spcAft>
                <a:spcPts val="600"/>
              </a:spcAft>
            </a:pPr>
            <a:endParaRPr lang="en-US" altLang="ja-JP" sz="1300" dirty="0" smtClean="0">
              <a:latin typeface="BIZ UDPゴシック" panose="020B0400000000000000" pitchFamily="50" charset="-128"/>
              <a:ea typeface="BIZ UDPゴシック" panose="020B0400000000000000" pitchFamily="50" charset="-128"/>
            </a:endParaRPr>
          </a:p>
          <a:p>
            <a:pPr>
              <a:lnSpc>
                <a:spcPts val="1200"/>
              </a:lnSpc>
              <a:spcAft>
                <a:spcPts val="600"/>
              </a:spcAft>
            </a:pPr>
            <a:r>
              <a:rPr lang="ja-JP" altLang="en-US" sz="1300" dirty="0" smtClean="0">
                <a:latin typeface="BIZ UDPゴシック" panose="020B0400000000000000" pitchFamily="50" charset="-128"/>
                <a:ea typeface="BIZ UDPゴシック" panose="020B0400000000000000" pitchFamily="50" charset="-128"/>
              </a:rPr>
              <a:t>＜ 計画に記載する事項の概要 ＞</a:t>
            </a:r>
            <a:endParaRPr lang="en-US" altLang="ja-JP" sz="1300" dirty="0" smtClean="0">
              <a:latin typeface="BIZ UDPゴシック" panose="020B0400000000000000" pitchFamily="50" charset="-128"/>
              <a:ea typeface="BIZ UDPゴシック" panose="020B0400000000000000" pitchFamily="50" charset="-128"/>
            </a:endParaRPr>
          </a:p>
          <a:p>
            <a:pPr>
              <a:lnSpc>
                <a:spcPts val="1200"/>
              </a:lnSpc>
              <a:spcAft>
                <a:spcPts val="600"/>
              </a:spcAft>
            </a:pPr>
            <a:endParaRPr lang="en-US" altLang="ja-JP" sz="1100" dirty="0" smtClean="0">
              <a:latin typeface="BIZ UDPゴシック" panose="020B0400000000000000" pitchFamily="50" charset="-128"/>
              <a:ea typeface="BIZ UDPゴシック" panose="020B0400000000000000" pitchFamily="50" charset="-128"/>
            </a:endParaRPr>
          </a:p>
          <a:p>
            <a:pPr>
              <a:lnSpc>
                <a:spcPts val="1200"/>
              </a:lnSpc>
              <a:spcAft>
                <a:spcPts val="600"/>
              </a:spcAft>
            </a:pPr>
            <a:endParaRPr lang="en-US" altLang="ja-JP" sz="1100" dirty="0">
              <a:latin typeface="BIZ UDPゴシック" panose="020B0400000000000000" pitchFamily="50" charset="-128"/>
              <a:ea typeface="BIZ UDPゴシック" panose="020B0400000000000000" pitchFamily="50" charset="-128"/>
            </a:endParaRPr>
          </a:p>
          <a:p>
            <a:pPr>
              <a:lnSpc>
                <a:spcPts val="1200"/>
              </a:lnSpc>
              <a:spcAft>
                <a:spcPts val="600"/>
              </a:spcAft>
            </a:pPr>
            <a:endParaRPr lang="en-US" altLang="ja-JP" sz="1100" dirty="0" smtClean="0">
              <a:latin typeface="BIZ UDPゴシック" panose="020B0400000000000000" pitchFamily="50" charset="-128"/>
              <a:ea typeface="BIZ UDPゴシック" panose="020B0400000000000000" pitchFamily="50" charset="-128"/>
            </a:endParaRPr>
          </a:p>
          <a:p>
            <a:pPr>
              <a:lnSpc>
                <a:spcPts val="1200"/>
              </a:lnSpc>
              <a:spcAft>
                <a:spcPts val="600"/>
              </a:spcAft>
            </a:pPr>
            <a:endParaRPr lang="en-US" altLang="ja-JP" sz="1100" dirty="0">
              <a:latin typeface="BIZ UDPゴシック" panose="020B0400000000000000" pitchFamily="50" charset="-128"/>
              <a:ea typeface="BIZ UDPゴシック" panose="020B0400000000000000" pitchFamily="50" charset="-128"/>
            </a:endParaRPr>
          </a:p>
          <a:p>
            <a:pPr>
              <a:lnSpc>
                <a:spcPts val="1200"/>
              </a:lnSpc>
              <a:spcAft>
                <a:spcPts val="600"/>
              </a:spcAft>
            </a:pPr>
            <a:endParaRPr lang="en-US" altLang="ja-JP" sz="1100" dirty="0" smtClean="0">
              <a:latin typeface="BIZ UDPゴシック" panose="020B0400000000000000" pitchFamily="50" charset="-128"/>
              <a:ea typeface="BIZ UDPゴシック" panose="020B0400000000000000" pitchFamily="50" charset="-128"/>
            </a:endParaRPr>
          </a:p>
          <a:p>
            <a:pPr>
              <a:lnSpc>
                <a:spcPts val="1200"/>
              </a:lnSpc>
              <a:spcAft>
                <a:spcPts val="600"/>
              </a:spcAft>
            </a:pPr>
            <a:endParaRPr lang="en-US" altLang="ja-JP" sz="1100" dirty="0">
              <a:latin typeface="BIZ UDPゴシック" panose="020B0400000000000000" pitchFamily="50" charset="-128"/>
              <a:ea typeface="BIZ UDPゴシック" panose="020B0400000000000000" pitchFamily="50" charset="-128"/>
            </a:endParaRPr>
          </a:p>
          <a:p>
            <a:pPr>
              <a:lnSpc>
                <a:spcPts val="1200"/>
              </a:lnSpc>
              <a:spcAft>
                <a:spcPts val="600"/>
              </a:spcAft>
            </a:pPr>
            <a:endParaRPr lang="en-US" altLang="ja-JP" sz="1100" dirty="0" smtClean="0">
              <a:latin typeface="BIZ UDPゴシック" panose="020B0400000000000000" pitchFamily="50" charset="-128"/>
              <a:ea typeface="BIZ UDPゴシック" panose="020B0400000000000000" pitchFamily="50" charset="-128"/>
            </a:endParaRPr>
          </a:p>
          <a:p>
            <a:pPr>
              <a:lnSpc>
                <a:spcPts val="1200"/>
              </a:lnSpc>
              <a:spcAft>
                <a:spcPts val="600"/>
              </a:spcAft>
            </a:pPr>
            <a:r>
              <a:rPr lang="en-US" altLang="ja-JP" sz="1100" dirty="0" smtClean="0">
                <a:latin typeface="BIZ UDPゴシック" panose="020B0400000000000000" pitchFamily="50" charset="-128"/>
                <a:ea typeface="BIZ UDPゴシック" panose="020B0400000000000000" pitchFamily="50" charset="-128"/>
              </a:rPr>
              <a:t>					</a:t>
            </a:r>
            <a:endParaRPr lang="en-US" altLang="ja-JP" sz="1100" dirty="0">
              <a:latin typeface="BIZ UDPゴシック" panose="020B0400000000000000" pitchFamily="50" charset="-128"/>
              <a:ea typeface="BIZ UDPゴシック" panose="020B0400000000000000" pitchFamily="50" charset="-128"/>
            </a:endParaRPr>
          </a:p>
          <a:p>
            <a:pPr>
              <a:lnSpc>
                <a:spcPts val="1200"/>
              </a:lnSpc>
              <a:spcAft>
                <a:spcPts val="600"/>
              </a:spcAft>
            </a:pPr>
            <a:endParaRPr lang="en-US" altLang="ja-JP" sz="1100" dirty="0" smtClean="0">
              <a:latin typeface="BIZ UDPゴシック" panose="020B0400000000000000" pitchFamily="50" charset="-128"/>
              <a:ea typeface="BIZ UDPゴシック" panose="020B0400000000000000" pitchFamily="50" charset="-128"/>
            </a:endParaRPr>
          </a:p>
          <a:p>
            <a:pPr>
              <a:lnSpc>
                <a:spcPts val="1200"/>
              </a:lnSpc>
              <a:spcAft>
                <a:spcPts val="600"/>
              </a:spcAft>
            </a:pPr>
            <a:endParaRPr lang="en-US" altLang="ja-JP" sz="1100" dirty="0">
              <a:latin typeface="BIZ UDPゴシック" panose="020B0400000000000000" pitchFamily="50" charset="-128"/>
              <a:ea typeface="BIZ UDPゴシック" panose="020B0400000000000000" pitchFamily="50" charset="-128"/>
            </a:endParaRPr>
          </a:p>
          <a:p>
            <a:pPr>
              <a:lnSpc>
                <a:spcPts val="1200"/>
              </a:lnSpc>
              <a:spcAft>
                <a:spcPts val="600"/>
              </a:spcAft>
            </a:pPr>
            <a:endParaRPr lang="en-US" altLang="ja-JP" sz="1100" dirty="0" smtClean="0">
              <a:latin typeface="BIZ UDPゴシック" panose="020B0400000000000000" pitchFamily="50" charset="-128"/>
              <a:ea typeface="BIZ UDPゴシック" panose="020B0400000000000000" pitchFamily="50" charset="-128"/>
            </a:endParaRPr>
          </a:p>
          <a:p>
            <a:pPr>
              <a:lnSpc>
                <a:spcPts val="1200"/>
              </a:lnSpc>
              <a:spcAft>
                <a:spcPts val="600"/>
              </a:spcAft>
            </a:pPr>
            <a:endParaRPr lang="en-US" altLang="ja-JP" sz="1100" dirty="0">
              <a:latin typeface="BIZ UDPゴシック" panose="020B0400000000000000" pitchFamily="50" charset="-128"/>
              <a:ea typeface="BIZ UDPゴシック" panose="020B0400000000000000" pitchFamily="50" charset="-128"/>
            </a:endParaRPr>
          </a:p>
          <a:p>
            <a:pPr>
              <a:lnSpc>
                <a:spcPts val="1200"/>
              </a:lnSpc>
              <a:spcAft>
                <a:spcPts val="600"/>
              </a:spcAft>
            </a:pPr>
            <a:r>
              <a:rPr lang="ja-JP" altLang="en-US" sz="800" dirty="0" smtClean="0">
                <a:latin typeface="BIZ UDPゴシック" panose="020B0400000000000000" pitchFamily="50" charset="-128"/>
                <a:ea typeface="BIZ UDPゴシック" panose="020B0400000000000000" pitchFamily="50" charset="-128"/>
              </a:rPr>
              <a:t>　　　　　　　　　　　　　　　                                                     　　　　</a:t>
            </a:r>
            <a:r>
              <a:rPr lang="en-US" altLang="ja-JP" sz="800" dirty="0" smtClean="0">
                <a:latin typeface="BIZ UDPゴシック" panose="020B0400000000000000" pitchFamily="50" charset="-128"/>
                <a:ea typeface="BIZ UDPゴシック" panose="020B0400000000000000" pitchFamily="50" charset="-128"/>
              </a:rPr>
              <a:t>※</a:t>
            </a:r>
            <a:r>
              <a:rPr lang="ja-JP" altLang="en-US" sz="800" dirty="0" smtClean="0">
                <a:latin typeface="BIZ UDPゴシック" panose="020B0400000000000000" pitchFamily="50" charset="-128"/>
                <a:ea typeface="BIZ UDPゴシック" panose="020B0400000000000000" pitchFamily="50" charset="-128"/>
              </a:rPr>
              <a:t>国土交通省「地域公共交通計画等の策定と運用</a:t>
            </a:r>
            <a:r>
              <a:rPr lang="ja-JP" altLang="en-US" sz="800" dirty="0">
                <a:latin typeface="BIZ UDPゴシック" panose="020B0400000000000000" pitchFamily="50" charset="-128"/>
                <a:ea typeface="BIZ UDPゴシック" panose="020B0400000000000000" pitchFamily="50" charset="-128"/>
              </a:rPr>
              <a:t>の手引き」 （</a:t>
            </a:r>
            <a:r>
              <a:rPr lang="en-US" altLang="ja-JP" sz="800" dirty="0">
                <a:latin typeface="BIZ UDPゴシック" panose="020B0400000000000000" pitchFamily="50" charset="-128"/>
                <a:ea typeface="BIZ UDPゴシック" panose="020B0400000000000000" pitchFamily="50" charset="-128"/>
              </a:rPr>
              <a:t>R4.3</a:t>
            </a:r>
            <a:r>
              <a:rPr lang="ja-JP" altLang="en-US" sz="800" dirty="0" smtClean="0">
                <a:latin typeface="BIZ UDPゴシック" panose="020B0400000000000000" pitchFamily="50" charset="-128"/>
                <a:ea typeface="BIZ UDPゴシック" panose="020B0400000000000000" pitchFamily="50" charset="-128"/>
              </a:rPr>
              <a:t>）より引用</a:t>
            </a:r>
            <a:endParaRPr lang="en-US" altLang="ja-JP" sz="800" dirty="0" smtClean="0">
              <a:latin typeface="BIZ UDPゴシック" panose="020B0400000000000000" pitchFamily="50" charset="-128"/>
              <a:ea typeface="BIZ UDPゴシック" panose="020B0400000000000000" pitchFamily="50" charset="-128"/>
            </a:endParaRPr>
          </a:p>
        </p:txBody>
      </p:sp>
      <p:sp>
        <p:nvSpPr>
          <p:cNvPr id="11" name="テキスト ボックス 3"/>
          <p:cNvSpPr txBox="1"/>
          <p:nvPr/>
        </p:nvSpPr>
        <p:spPr>
          <a:xfrm>
            <a:off x="5815218" y="-18499"/>
            <a:ext cx="994223" cy="338131"/>
          </a:xfrm>
          <a:prstGeom prst="rect">
            <a:avLst/>
          </a:prstGeom>
          <a:noFill/>
          <a:ln>
            <a:noFill/>
          </a:ln>
        </p:spPr>
        <p:style>
          <a:lnRef idx="1">
            <a:schemeClr val="accent4"/>
          </a:lnRef>
          <a:fillRef idx="2">
            <a:schemeClr val="accent4"/>
          </a:fillRef>
          <a:effectRef idx="1">
            <a:schemeClr val="accent4"/>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50000"/>
              </a:lnSpc>
              <a:spcAft>
                <a:spcPts val="0"/>
              </a:spcAft>
            </a:pPr>
            <a:r>
              <a:rPr lang="ja-JP" sz="1400" dirty="0" smtClean="0">
                <a:effectLst/>
                <a:latin typeface="BIZ UDゴシック" panose="020B0400000000000000" pitchFamily="49" charset="-128"/>
                <a:ea typeface="BIZ UDゴシック" panose="020B0400000000000000" pitchFamily="49" charset="-128"/>
                <a:cs typeface="Arial" panose="020B0604020202020204" pitchFamily="34" charset="0"/>
              </a:rPr>
              <a:t>資料</a:t>
            </a:r>
            <a:r>
              <a:rPr lang="ja-JP" altLang="en-US" sz="1400" dirty="0" smtClean="0">
                <a:effectLst/>
                <a:latin typeface="BIZ UDゴシック" panose="020B0400000000000000" pitchFamily="49" charset="-128"/>
                <a:ea typeface="BIZ UDゴシック" panose="020B0400000000000000" pitchFamily="49" charset="-128"/>
                <a:cs typeface="Arial" panose="020B0604020202020204" pitchFamily="34" charset="0"/>
              </a:rPr>
              <a:t>２</a:t>
            </a:r>
            <a:r>
              <a:rPr lang="en-US" altLang="ja-JP" sz="1400" dirty="0" smtClean="0">
                <a:latin typeface="BIZ UDゴシック" panose="020B0400000000000000" pitchFamily="49" charset="-128"/>
                <a:ea typeface="BIZ UDゴシック" panose="020B0400000000000000" pitchFamily="49" charset="-128"/>
                <a:cs typeface="Arial" panose="020B0604020202020204" pitchFamily="34" charset="0"/>
              </a:rPr>
              <a:t>-</a:t>
            </a:r>
            <a:r>
              <a:rPr lang="ja-JP" altLang="en-US" sz="1400" dirty="0" smtClean="0">
                <a:latin typeface="BIZ UDゴシック" panose="020B0400000000000000" pitchFamily="49" charset="-128"/>
                <a:ea typeface="BIZ UDゴシック" panose="020B0400000000000000" pitchFamily="49" charset="-128"/>
                <a:cs typeface="Arial" panose="020B0604020202020204" pitchFamily="34" charset="0"/>
              </a:rPr>
              <a:t>１</a:t>
            </a:r>
            <a:endParaRPr lang="en-US" altLang="ja-JP" sz="1400" dirty="0" smtClean="0">
              <a:latin typeface="BIZ UDゴシック" panose="020B0400000000000000" pitchFamily="49" charset="-128"/>
              <a:ea typeface="BIZ UDゴシック" panose="020B0400000000000000" pitchFamily="49" charset="-128"/>
              <a:cs typeface="Arial" panose="020B0604020202020204" pitchFamily="34" charset="0"/>
            </a:endParaRPr>
          </a:p>
        </p:txBody>
      </p:sp>
      <p:sp>
        <p:nvSpPr>
          <p:cNvPr id="21" name="テキスト ボックス 20"/>
          <p:cNvSpPr txBox="1"/>
          <p:nvPr/>
        </p:nvSpPr>
        <p:spPr>
          <a:xfrm>
            <a:off x="101601" y="5819050"/>
            <a:ext cx="6707840" cy="3849772"/>
          </a:xfrm>
          <a:prstGeom prst="rect">
            <a:avLst/>
          </a:prstGeom>
          <a:noFill/>
          <a:ln>
            <a:solidFill>
              <a:schemeClr val="accent5">
                <a:lumMod val="40000"/>
                <a:lumOff val="60000"/>
              </a:schemeClr>
            </a:solidFill>
            <a:prstDash val="sysDot"/>
          </a:ln>
        </p:spPr>
        <p:txBody>
          <a:bodyPr wrap="square" rtlCol="0">
            <a:spAutoFit/>
          </a:bodyPr>
          <a:lstStyle/>
          <a:p>
            <a:pPr>
              <a:spcAft>
                <a:spcPts val="600"/>
              </a:spcAft>
            </a:pPr>
            <a:r>
              <a:rPr lang="ja-JP" altLang="en-US" sz="1300" dirty="0" smtClean="0">
                <a:latin typeface="BIZ UDPゴシック" panose="020B0400000000000000" pitchFamily="50" charset="-128"/>
                <a:ea typeface="BIZ UDPゴシック" panose="020B0400000000000000" pitchFamily="50" charset="-128"/>
              </a:rPr>
              <a:t>＜ 計画を策定する利点 ＞</a:t>
            </a:r>
            <a:endParaRPr lang="en-US" altLang="ja-JP" sz="1300" dirty="0" smtClean="0">
              <a:latin typeface="BIZ UDPゴシック" panose="020B0400000000000000" pitchFamily="50" charset="-128"/>
              <a:ea typeface="BIZ UDPゴシック" panose="020B0400000000000000" pitchFamily="50" charset="-128"/>
            </a:endParaRPr>
          </a:p>
          <a:p>
            <a:pPr>
              <a:lnSpc>
                <a:spcPts val="200"/>
              </a:lnSpc>
              <a:spcAft>
                <a:spcPts val="600"/>
              </a:spcAft>
            </a:pPr>
            <a:endParaRPr lang="en-US" altLang="ja-JP" sz="1300" dirty="0" smtClean="0">
              <a:latin typeface="BIZ UDPゴシック" panose="020B0400000000000000" pitchFamily="50" charset="-128"/>
              <a:ea typeface="BIZ UDPゴシック" panose="020B0400000000000000" pitchFamily="50" charset="-128"/>
            </a:endParaRPr>
          </a:p>
          <a:p>
            <a:pPr>
              <a:spcAft>
                <a:spcPts val="600"/>
              </a:spcAft>
            </a:pPr>
            <a:r>
              <a:rPr lang="ja-JP" altLang="en-US" sz="1200" dirty="0" smtClean="0">
                <a:latin typeface="BIZ UDPゴシック" panose="020B0400000000000000" pitchFamily="50" charset="-128"/>
                <a:ea typeface="BIZ UDPゴシック" panose="020B0400000000000000" pitchFamily="50" charset="-128"/>
              </a:rPr>
              <a:t> ①</a:t>
            </a:r>
            <a:r>
              <a:rPr lang="ja-JP" altLang="en-US" sz="1200" dirty="0">
                <a:latin typeface="BIZ UDPゴシック" panose="020B0400000000000000" pitchFamily="50" charset="-128"/>
                <a:ea typeface="BIZ UDPゴシック" panose="020B0400000000000000" pitchFamily="50" charset="-128"/>
              </a:rPr>
              <a:t>　法定協議会を設置して、協議・意見交換・合意のもとに計画作成・実施を進めることで</a:t>
            </a:r>
            <a:r>
              <a:rPr lang="ja-JP" altLang="en-US" sz="1200" dirty="0" smtClean="0">
                <a:latin typeface="BIZ UDPゴシック" panose="020B0400000000000000" pitchFamily="50" charset="-128"/>
                <a:ea typeface="BIZ UDPゴシック" panose="020B0400000000000000" pitchFamily="50" charset="-128"/>
              </a:rPr>
              <a:t>、 行政</a:t>
            </a:r>
            <a:endParaRPr lang="en-US" altLang="ja-JP" sz="1200" dirty="0" smtClean="0">
              <a:latin typeface="BIZ UDPゴシック" panose="020B0400000000000000" pitchFamily="50" charset="-128"/>
              <a:ea typeface="BIZ UDPゴシック" panose="020B0400000000000000" pitchFamily="50" charset="-128"/>
            </a:endParaRPr>
          </a:p>
          <a:p>
            <a:pPr>
              <a:spcAft>
                <a:spcPts val="600"/>
              </a:spcAft>
            </a:pPr>
            <a:r>
              <a:rPr lang="ja-JP" altLang="en-US" sz="1200" dirty="0">
                <a:latin typeface="BIZ UDPゴシック" panose="020B0400000000000000" pitchFamily="50" charset="-128"/>
                <a:ea typeface="BIZ UDPゴシック" panose="020B0400000000000000" pitchFamily="50" charset="-128"/>
              </a:rPr>
              <a:t>　</a:t>
            </a:r>
            <a:r>
              <a:rPr lang="ja-JP" altLang="en-US" sz="1200" dirty="0" smtClean="0">
                <a:latin typeface="BIZ UDPゴシック" panose="020B0400000000000000" pitchFamily="50" charset="-128"/>
                <a:ea typeface="BIZ UDPゴシック" panose="020B0400000000000000" pitchFamily="50" charset="-128"/>
              </a:rPr>
              <a:t>　　・</a:t>
            </a:r>
            <a:r>
              <a:rPr lang="ja-JP" altLang="en-US" sz="1200" dirty="0">
                <a:latin typeface="BIZ UDPゴシック" panose="020B0400000000000000" pitchFamily="50" charset="-128"/>
                <a:ea typeface="BIZ UDPゴシック" panose="020B0400000000000000" pitchFamily="50" charset="-128"/>
              </a:rPr>
              <a:t>交通事業者・地域団体等の連携強化に繋がる</a:t>
            </a:r>
            <a:r>
              <a:rPr lang="ja-JP" altLang="en-US" sz="1200" dirty="0" smtClean="0">
                <a:latin typeface="BIZ UDPゴシック" panose="020B0400000000000000" pitchFamily="50" charset="-128"/>
                <a:ea typeface="BIZ UDPゴシック" panose="020B0400000000000000" pitchFamily="50" charset="-128"/>
              </a:rPr>
              <a:t>。</a:t>
            </a:r>
            <a:endParaRPr lang="en-US" altLang="ja-JP" sz="1200" dirty="0" smtClean="0">
              <a:latin typeface="BIZ UDPゴシック" panose="020B0400000000000000" pitchFamily="50" charset="-128"/>
              <a:ea typeface="BIZ UDPゴシック" panose="020B0400000000000000" pitchFamily="50" charset="-128"/>
            </a:endParaRPr>
          </a:p>
          <a:p>
            <a:pPr>
              <a:lnSpc>
                <a:spcPts val="300"/>
              </a:lnSpc>
              <a:spcAft>
                <a:spcPts val="600"/>
              </a:spcAft>
            </a:pPr>
            <a:endParaRPr lang="ja-JP" altLang="en-US" sz="1200" dirty="0">
              <a:latin typeface="BIZ UDPゴシック" panose="020B0400000000000000" pitchFamily="50" charset="-128"/>
              <a:ea typeface="BIZ UDPゴシック" panose="020B0400000000000000" pitchFamily="50" charset="-128"/>
            </a:endParaRPr>
          </a:p>
          <a:p>
            <a:pPr>
              <a:spcAft>
                <a:spcPts val="600"/>
              </a:spcAft>
            </a:pPr>
            <a:r>
              <a:rPr lang="ja-JP" altLang="en-US" sz="1200" dirty="0" smtClean="0">
                <a:latin typeface="BIZ UDPゴシック" panose="020B0400000000000000" pitchFamily="50" charset="-128"/>
                <a:ea typeface="BIZ UDPゴシック" panose="020B0400000000000000" pitchFamily="50" charset="-128"/>
              </a:rPr>
              <a:t> ②</a:t>
            </a:r>
            <a:r>
              <a:rPr lang="ja-JP" altLang="en-US" sz="1200" dirty="0">
                <a:latin typeface="BIZ UDPゴシック" panose="020B0400000000000000" pitchFamily="50" charset="-128"/>
                <a:ea typeface="BIZ UDPゴシック" panose="020B0400000000000000" pitchFamily="50" charset="-128"/>
              </a:rPr>
              <a:t>　地域公共交通計画の作成・実施を通して鉄道、バス、タクシー、その他地域の輸送資源</a:t>
            </a:r>
            <a:r>
              <a:rPr lang="ja-JP" altLang="en-US" sz="1200" dirty="0" smtClean="0">
                <a:latin typeface="BIZ UDPゴシック" panose="020B0400000000000000" pitchFamily="50" charset="-128"/>
                <a:ea typeface="BIZ UDPゴシック" panose="020B0400000000000000" pitchFamily="50" charset="-128"/>
              </a:rPr>
              <a:t>を一体</a:t>
            </a:r>
            <a:endParaRPr lang="en-US" altLang="ja-JP" sz="1200" dirty="0" smtClean="0">
              <a:latin typeface="BIZ UDPゴシック" panose="020B0400000000000000" pitchFamily="50" charset="-128"/>
              <a:ea typeface="BIZ UDPゴシック" panose="020B0400000000000000" pitchFamily="50" charset="-128"/>
            </a:endParaRPr>
          </a:p>
          <a:p>
            <a:pPr>
              <a:spcAft>
                <a:spcPts val="600"/>
              </a:spcAft>
            </a:pPr>
            <a:r>
              <a:rPr lang="ja-JP" altLang="en-US" sz="1200" dirty="0">
                <a:latin typeface="BIZ UDPゴシック" panose="020B0400000000000000" pitchFamily="50" charset="-128"/>
                <a:ea typeface="BIZ UDPゴシック" panose="020B0400000000000000" pitchFamily="50" charset="-128"/>
              </a:rPr>
              <a:t>　</a:t>
            </a:r>
            <a:r>
              <a:rPr lang="ja-JP" altLang="en-US" sz="1200" dirty="0" smtClean="0">
                <a:latin typeface="BIZ UDPゴシック" panose="020B0400000000000000" pitchFamily="50" charset="-128"/>
                <a:ea typeface="BIZ UDPゴシック" panose="020B0400000000000000" pitchFamily="50" charset="-128"/>
              </a:rPr>
              <a:t>　　</a:t>
            </a:r>
            <a:r>
              <a:rPr lang="ja-JP" altLang="en-US" sz="1200" dirty="0">
                <a:latin typeface="BIZ UDPゴシック" panose="020B0400000000000000" pitchFamily="50" charset="-128"/>
                <a:ea typeface="BIZ UDPゴシック" panose="020B0400000000000000" pitchFamily="50" charset="-128"/>
              </a:rPr>
              <a:t>として検討し、地域全体のネットワークの連携・効率性が高まることが期待される。</a:t>
            </a:r>
          </a:p>
          <a:p>
            <a:pPr>
              <a:lnSpc>
                <a:spcPts val="300"/>
              </a:lnSpc>
              <a:spcAft>
                <a:spcPts val="600"/>
              </a:spcAft>
            </a:pPr>
            <a:endParaRPr lang="en-US" altLang="ja-JP" sz="1200" dirty="0" smtClean="0">
              <a:latin typeface="BIZ UDPゴシック" panose="020B0400000000000000" pitchFamily="50" charset="-128"/>
              <a:ea typeface="BIZ UDPゴシック" panose="020B0400000000000000" pitchFamily="50" charset="-128"/>
            </a:endParaRPr>
          </a:p>
          <a:p>
            <a:pPr>
              <a:spcAft>
                <a:spcPts val="600"/>
              </a:spcAft>
            </a:pPr>
            <a:r>
              <a:rPr lang="ja-JP" altLang="en-US" sz="1200" dirty="0" smtClean="0">
                <a:latin typeface="BIZ UDPゴシック" panose="020B0400000000000000" pitchFamily="50" charset="-128"/>
                <a:ea typeface="BIZ UDPゴシック" panose="020B0400000000000000" pitchFamily="50" charset="-128"/>
              </a:rPr>
              <a:t> ③</a:t>
            </a:r>
            <a:r>
              <a:rPr lang="ja-JP" altLang="en-US" sz="1200" dirty="0">
                <a:latin typeface="BIZ UDPゴシック" panose="020B0400000000000000" pitchFamily="50" charset="-128"/>
                <a:ea typeface="BIZ UDPゴシック" panose="020B0400000000000000" pitchFamily="50" charset="-128"/>
              </a:rPr>
              <a:t>　地域交通をきっかけに様々な分野の計画推進につながる取組みに発展させやすくなる。</a:t>
            </a:r>
          </a:p>
          <a:p>
            <a:pPr>
              <a:lnSpc>
                <a:spcPts val="300"/>
              </a:lnSpc>
              <a:spcAft>
                <a:spcPts val="600"/>
              </a:spcAft>
            </a:pPr>
            <a:endParaRPr lang="en-US" altLang="ja-JP" sz="1200" dirty="0" smtClean="0">
              <a:latin typeface="BIZ UDPゴシック" panose="020B0400000000000000" pitchFamily="50" charset="-128"/>
              <a:ea typeface="BIZ UDPゴシック" panose="020B0400000000000000" pitchFamily="50" charset="-128"/>
            </a:endParaRPr>
          </a:p>
          <a:p>
            <a:pPr>
              <a:spcAft>
                <a:spcPts val="600"/>
              </a:spcAft>
            </a:pPr>
            <a:r>
              <a:rPr lang="ja-JP" altLang="en-US" sz="1200" dirty="0" smtClean="0">
                <a:latin typeface="BIZ UDPゴシック" panose="020B0400000000000000" pitchFamily="50" charset="-128"/>
                <a:ea typeface="BIZ UDPゴシック" panose="020B0400000000000000" pitchFamily="50" charset="-128"/>
              </a:rPr>
              <a:t> ④</a:t>
            </a:r>
            <a:r>
              <a:rPr lang="ja-JP" altLang="en-US" sz="1200" dirty="0">
                <a:latin typeface="BIZ UDPゴシック" panose="020B0400000000000000" pitchFamily="50" charset="-128"/>
                <a:ea typeface="BIZ UDPゴシック" panose="020B0400000000000000" pitchFamily="50" charset="-128"/>
              </a:rPr>
              <a:t>　多様な関係者との協議を経て作成された地域公共交通計画が定められていることで</a:t>
            </a:r>
            <a:r>
              <a:rPr lang="ja-JP" altLang="en-US" sz="1200" dirty="0" smtClean="0">
                <a:latin typeface="BIZ UDPゴシック" panose="020B0400000000000000" pitchFamily="50" charset="-128"/>
                <a:ea typeface="BIZ UDPゴシック" panose="020B0400000000000000" pitchFamily="50" charset="-128"/>
              </a:rPr>
              <a:t>、担当</a:t>
            </a:r>
            <a:endParaRPr lang="en-US" altLang="ja-JP" sz="1200" dirty="0" smtClean="0">
              <a:latin typeface="BIZ UDPゴシック" panose="020B0400000000000000" pitchFamily="50" charset="-128"/>
              <a:ea typeface="BIZ UDPゴシック" panose="020B0400000000000000" pitchFamily="50" charset="-128"/>
            </a:endParaRPr>
          </a:p>
          <a:p>
            <a:pPr>
              <a:spcAft>
                <a:spcPts val="600"/>
              </a:spcAft>
            </a:pPr>
            <a:r>
              <a:rPr lang="ja-JP" altLang="en-US" sz="1200" dirty="0">
                <a:latin typeface="BIZ UDPゴシック" panose="020B0400000000000000" pitchFamily="50" charset="-128"/>
                <a:ea typeface="BIZ UDPゴシック" panose="020B0400000000000000" pitchFamily="50" charset="-128"/>
              </a:rPr>
              <a:t>　</a:t>
            </a:r>
            <a:r>
              <a:rPr lang="ja-JP" altLang="en-US" sz="1200" dirty="0" smtClean="0">
                <a:latin typeface="BIZ UDPゴシック" panose="020B0400000000000000" pitchFamily="50" charset="-128"/>
                <a:ea typeface="BIZ UDPゴシック" panose="020B0400000000000000" pitchFamily="50" charset="-128"/>
              </a:rPr>
              <a:t>　　</a:t>
            </a:r>
            <a:r>
              <a:rPr lang="ja-JP" altLang="en-US" sz="1200" dirty="0">
                <a:latin typeface="BIZ UDPゴシック" panose="020B0400000000000000" pitchFamily="50" charset="-128"/>
                <a:ea typeface="BIZ UDPゴシック" panose="020B0400000000000000" pitchFamily="50" charset="-128"/>
              </a:rPr>
              <a:t>者の変更等があっても政策の継続性が確保されるとともに、交通事業者や事業</a:t>
            </a:r>
            <a:r>
              <a:rPr lang="ja-JP" altLang="en-US" sz="1200" dirty="0" smtClean="0">
                <a:latin typeface="BIZ UDPゴシック" panose="020B0400000000000000" pitchFamily="50" charset="-128"/>
                <a:ea typeface="BIZ UDPゴシック" panose="020B0400000000000000" pitchFamily="50" charset="-128"/>
              </a:rPr>
              <a:t>実施者側で</a:t>
            </a:r>
            <a:endParaRPr lang="en-US" altLang="ja-JP" sz="1200" dirty="0" smtClean="0">
              <a:latin typeface="BIZ UDPゴシック" panose="020B0400000000000000" pitchFamily="50" charset="-128"/>
              <a:ea typeface="BIZ UDPゴシック" panose="020B0400000000000000" pitchFamily="50" charset="-128"/>
            </a:endParaRPr>
          </a:p>
          <a:p>
            <a:pPr>
              <a:spcAft>
                <a:spcPts val="600"/>
              </a:spcAft>
            </a:pPr>
            <a:r>
              <a:rPr lang="ja-JP" altLang="en-US" sz="1200" dirty="0">
                <a:latin typeface="BIZ UDPゴシック" panose="020B0400000000000000" pitchFamily="50" charset="-128"/>
                <a:ea typeface="BIZ UDPゴシック" panose="020B0400000000000000" pitchFamily="50" charset="-128"/>
              </a:rPr>
              <a:t>　</a:t>
            </a:r>
            <a:r>
              <a:rPr lang="ja-JP" altLang="en-US" sz="1200" dirty="0" smtClean="0">
                <a:latin typeface="BIZ UDPゴシック" panose="020B0400000000000000" pitchFamily="50" charset="-128"/>
                <a:ea typeface="BIZ UDPゴシック" panose="020B0400000000000000" pitchFamily="50" charset="-128"/>
              </a:rPr>
              <a:t>　　</a:t>
            </a:r>
            <a:r>
              <a:rPr lang="ja-JP" altLang="en-US" sz="1200" dirty="0">
                <a:latin typeface="BIZ UDPゴシック" panose="020B0400000000000000" pitchFamily="50" charset="-128"/>
                <a:ea typeface="BIZ UDPゴシック" panose="020B0400000000000000" pitchFamily="50" charset="-128"/>
              </a:rPr>
              <a:t>為すべきことが引き継がれる。</a:t>
            </a:r>
          </a:p>
          <a:p>
            <a:pPr>
              <a:lnSpc>
                <a:spcPts val="300"/>
              </a:lnSpc>
              <a:spcAft>
                <a:spcPts val="600"/>
              </a:spcAft>
            </a:pPr>
            <a:endParaRPr lang="en-US" altLang="ja-JP" sz="1200" dirty="0" smtClean="0">
              <a:latin typeface="BIZ UDPゴシック" panose="020B0400000000000000" pitchFamily="50" charset="-128"/>
              <a:ea typeface="BIZ UDPゴシック" panose="020B0400000000000000" pitchFamily="50" charset="-128"/>
            </a:endParaRPr>
          </a:p>
          <a:p>
            <a:pPr>
              <a:spcAft>
                <a:spcPts val="600"/>
              </a:spcAft>
            </a:pPr>
            <a:r>
              <a:rPr lang="ja-JP" altLang="en-US" sz="1200" dirty="0" smtClean="0">
                <a:latin typeface="BIZ UDPゴシック" panose="020B0400000000000000" pitchFamily="50" charset="-128"/>
                <a:ea typeface="BIZ UDPゴシック" panose="020B0400000000000000" pitchFamily="50" charset="-128"/>
              </a:rPr>
              <a:t> ⑤</a:t>
            </a:r>
            <a:r>
              <a:rPr lang="ja-JP" altLang="en-US" sz="1200" dirty="0">
                <a:latin typeface="BIZ UDPゴシック" panose="020B0400000000000000" pitchFamily="50" charset="-128"/>
                <a:ea typeface="BIZ UDPゴシック" panose="020B0400000000000000" pitchFamily="50" charset="-128"/>
              </a:rPr>
              <a:t>　地域公共交通のあり方についての宣言</a:t>
            </a:r>
            <a:r>
              <a:rPr lang="ja-JP" altLang="en-US" sz="1200" dirty="0" smtClean="0">
                <a:latin typeface="BIZ UDPゴシック" panose="020B0400000000000000" pitchFamily="50" charset="-128"/>
                <a:ea typeface="BIZ UDPゴシック" panose="020B0400000000000000" pitchFamily="50" charset="-128"/>
              </a:rPr>
              <a:t>文</a:t>
            </a:r>
            <a:r>
              <a:rPr lang="ja-JP" altLang="en-US" sz="1200" dirty="0">
                <a:latin typeface="BIZ UDPゴシック" panose="020B0400000000000000" pitchFamily="50" charset="-128"/>
                <a:ea typeface="BIZ UDPゴシック" panose="020B0400000000000000" pitchFamily="50" charset="-128"/>
              </a:rPr>
              <a:t>と</a:t>
            </a:r>
            <a:r>
              <a:rPr lang="ja-JP" altLang="en-US" sz="1200" dirty="0" smtClean="0">
                <a:latin typeface="BIZ UDPゴシック" panose="020B0400000000000000" pitchFamily="50" charset="-128"/>
                <a:ea typeface="BIZ UDPゴシック" panose="020B0400000000000000" pitchFamily="50" charset="-128"/>
              </a:rPr>
              <a:t>なり、増便</a:t>
            </a:r>
            <a:r>
              <a:rPr lang="ja-JP" altLang="en-US" sz="1200" dirty="0">
                <a:latin typeface="BIZ UDPゴシック" panose="020B0400000000000000" pitchFamily="50" charset="-128"/>
                <a:ea typeface="BIZ UDPゴシック" panose="020B0400000000000000" pitchFamily="50" charset="-128"/>
              </a:rPr>
              <a:t>や延伸等、個別の要望に対し、全体</a:t>
            </a:r>
            <a:r>
              <a:rPr lang="ja-JP" altLang="en-US" sz="1200" dirty="0" smtClean="0">
                <a:latin typeface="BIZ UDPゴシック" panose="020B0400000000000000" pitchFamily="50" charset="-128"/>
                <a:ea typeface="BIZ UDPゴシック" panose="020B0400000000000000" pitchFamily="50" charset="-128"/>
              </a:rPr>
              <a:t>ビ</a:t>
            </a:r>
            <a:endParaRPr lang="en-US" altLang="ja-JP" sz="1200" dirty="0" smtClean="0">
              <a:latin typeface="BIZ UDPゴシック" panose="020B0400000000000000" pitchFamily="50" charset="-128"/>
              <a:ea typeface="BIZ UDPゴシック" panose="020B0400000000000000" pitchFamily="50" charset="-128"/>
            </a:endParaRPr>
          </a:p>
          <a:p>
            <a:pPr>
              <a:spcAft>
                <a:spcPts val="600"/>
              </a:spcAft>
            </a:pPr>
            <a:r>
              <a:rPr lang="ja-JP" altLang="en-US" sz="1200" dirty="0">
                <a:latin typeface="BIZ UDPゴシック" panose="020B0400000000000000" pitchFamily="50" charset="-128"/>
                <a:ea typeface="BIZ UDPゴシック" panose="020B0400000000000000" pitchFamily="50" charset="-128"/>
              </a:rPr>
              <a:t>　　</a:t>
            </a:r>
            <a:r>
              <a:rPr lang="ja-JP" altLang="en-US" sz="1200" dirty="0" smtClean="0">
                <a:latin typeface="BIZ UDPゴシック" panose="020B0400000000000000" pitchFamily="50" charset="-128"/>
                <a:ea typeface="BIZ UDPゴシック" panose="020B0400000000000000" pitchFamily="50" charset="-128"/>
              </a:rPr>
              <a:t>　</a:t>
            </a:r>
            <a:r>
              <a:rPr lang="ja-JP" altLang="en-US" sz="1200" dirty="0">
                <a:latin typeface="BIZ UDPゴシック" panose="020B0400000000000000" pitchFamily="50" charset="-128"/>
                <a:ea typeface="BIZ UDPゴシック" panose="020B0400000000000000" pitchFamily="50" charset="-128"/>
              </a:rPr>
              <a:t>ジョンや政策推進の観点から明確に回答可能となる。</a:t>
            </a:r>
            <a:endParaRPr lang="en-US" altLang="ja-JP" sz="1200" dirty="0">
              <a:latin typeface="BIZ UDPゴシック" panose="020B0400000000000000" pitchFamily="50" charset="-128"/>
              <a:ea typeface="BIZ UDPゴシック" panose="020B0400000000000000" pitchFamily="50" charset="-128"/>
            </a:endParaRPr>
          </a:p>
          <a:p>
            <a:pPr>
              <a:lnSpc>
                <a:spcPts val="300"/>
              </a:lnSpc>
              <a:spcAft>
                <a:spcPts val="600"/>
              </a:spcAft>
            </a:pPr>
            <a:endParaRPr lang="en-US" altLang="ja-JP" sz="1200" dirty="0" smtClean="0">
              <a:latin typeface="BIZ UDPゴシック" panose="020B0400000000000000" pitchFamily="50" charset="-128"/>
              <a:ea typeface="BIZ UDPゴシック" panose="020B0400000000000000" pitchFamily="50" charset="-128"/>
            </a:endParaRPr>
          </a:p>
          <a:p>
            <a:pPr>
              <a:spcAft>
                <a:spcPts val="600"/>
              </a:spcAft>
            </a:pPr>
            <a:r>
              <a:rPr lang="ja-JP" altLang="en-US" sz="1200" dirty="0" smtClean="0">
                <a:latin typeface="BIZ UDPゴシック" panose="020B0400000000000000" pitchFamily="50" charset="-128"/>
                <a:ea typeface="BIZ UDPゴシック" panose="020B0400000000000000" pitchFamily="50" charset="-128"/>
              </a:rPr>
              <a:t> ⑥</a:t>
            </a:r>
            <a:r>
              <a:rPr lang="ja-JP" altLang="en-US" sz="1200" dirty="0">
                <a:latin typeface="BIZ UDPゴシック" panose="020B0400000000000000" pitchFamily="50" charset="-128"/>
                <a:ea typeface="BIZ UDPゴシック" panose="020B0400000000000000" pitchFamily="50" charset="-128"/>
              </a:rPr>
              <a:t>　</a:t>
            </a:r>
            <a:r>
              <a:rPr lang="ja-JP" altLang="en-US" sz="1200" dirty="0" smtClean="0">
                <a:latin typeface="BIZ UDPゴシック" panose="020B0400000000000000" pitchFamily="50" charset="-128"/>
                <a:ea typeface="BIZ UDPゴシック" panose="020B0400000000000000" pitchFamily="50" charset="-128"/>
              </a:rPr>
              <a:t>補助金等の活用時に計画策定が補助要件とされていることがある。</a:t>
            </a:r>
            <a:endParaRPr lang="en-US" altLang="ja-JP" sz="1200" dirty="0" smtClean="0">
              <a:solidFill>
                <a:srgbClr val="FF0000"/>
              </a:solidFill>
              <a:latin typeface="BIZ UDPゴシック" panose="020B0400000000000000" pitchFamily="50" charset="-128"/>
              <a:ea typeface="BIZ UDPゴシック" panose="020B04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615676135"/>
              </p:ext>
            </p:extLst>
          </p:nvPr>
        </p:nvGraphicFramePr>
        <p:xfrm>
          <a:off x="198120" y="2606040"/>
          <a:ext cx="6492240" cy="2758440"/>
        </p:xfrm>
        <a:graphic>
          <a:graphicData uri="http://schemas.openxmlformats.org/drawingml/2006/table">
            <a:tbl>
              <a:tblPr firstRow="1" bandRow="1">
                <a:tableStyleId>{5C22544A-7EE6-4342-B048-85BDC9FD1C3A}</a:tableStyleId>
              </a:tblPr>
              <a:tblGrid>
                <a:gridCol w="1744980">
                  <a:extLst>
                    <a:ext uri="{9D8B030D-6E8A-4147-A177-3AD203B41FA5}">
                      <a16:colId xmlns:a16="http://schemas.microsoft.com/office/drawing/2014/main" val="4065058404"/>
                    </a:ext>
                  </a:extLst>
                </a:gridCol>
                <a:gridCol w="4747260">
                  <a:extLst>
                    <a:ext uri="{9D8B030D-6E8A-4147-A177-3AD203B41FA5}">
                      <a16:colId xmlns:a16="http://schemas.microsoft.com/office/drawing/2014/main" val="4274309339"/>
                    </a:ext>
                  </a:extLst>
                </a:gridCol>
              </a:tblGrid>
              <a:tr h="0">
                <a:tc>
                  <a:txBody>
                    <a:bodyPr/>
                    <a:lstStyle/>
                    <a:p>
                      <a:pPr algn="ctr"/>
                      <a:r>
                        <a:rPr kumimoji="1" lang="ja-JP" altLang="en-US" sz="1200" b="1" i="0" u="none" strike="noStrike" kern="1200" baseline="0" dirty="0" smtClean="0">
                          <a:solidFill>
                            <a:schemeClr val="tx1"/>
                          </a:solidFill>
                          <a:latin typeface="BIZ UDゴシック" panose="020B0400000000000000" pitchFamily="49" charset="-128"/>
                          <a:ea typeface="BIZ UDゴシック" panose="020B0400000000000000" pitchFamily="49" charset="-128"/>
                          <a:cs typeface="+mn-cs"/>
                        </a:rPr>
                        <a:t>記 載 事 項</a:t>
                      </a:r>
                      <a:endParaRPr kumimoji="1" lang="ja-JP" altLang="en-US" sz="1200" b="1" dirty="0">
                        <a:solidFill>
                          <a:schemeClr val="tx1"/>
                        </a:solidFill>
                        <a:latin typeface="BIZ UDゴシック" panose="020B0400000000000000" pitchFamily="49" charset="-128"/>
                        <a:ea typeface="BIZ UDゴシック" panose="020B0400000000000000" pitchFamily="49" charset="-128"/>
                      </a:endParaRPr>
                    </a:p>
                  </a:txBody>
                  <a:tcPr/>
                </a:tc>
                <a:tc>
                  <a:txBody>
                    <a:bodyPr/>
                    <a:lstStyle/>
                    <a:p>
                      <a:pPr algn="ctr"/>
                      <a:r>
                        <a:rPr kumimoji="1" lang="ja-JP" altLang="en-US" sz="1200" b="1" i="0" u="none" strike="noStrike" kern="1200" baseline="0" dirty="0" smtClean="0">
                          <a:solidFill>
                            <a:schemeClr val="tx1"/>
                          </a:solidFill>
                          <a:latin typeface="BIZ UDゴシック" panose="020B0400000000000000" pitchFamily="49" charset="-128"/>
                          <a:ea typeface="BIZ UDゴシック" panose="020B0400000000000000" pitchFamily="49" charset="-128"/>
                          <a:cs typeface="+mn-cs"/>
                        </a:rPr>
                        <a:t>概　 要</a:t>
                      </a:r>
                      <a:endParaRPr kumimoji="1" lang="ja-JP" altLang="en-US" sz="1200" b="1" dirty="0">
                        <a:solidFill>
                          <a:schemeClr val="tx1"/>
                        </a:solidFill>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4061763986"/>
                  </a:ext>
                </a:extLst>
              </a:tr>
              <a:tr h="0">
                <a:tc>
                  <a:txBody>
                    <a:bodyPr/>
                    <a:lstStyle/>
                    <a:p>
                      <a:r>
                        <a:rPr kumimoji="1" lang="ja-JP" altLang="en-US" sz="1100" b="0" i="0" u="none" strike="noStrike" kern="1200" baseline="0" dirty="0" smtClean="0">
                          <a:solidFill>
                            <a:schemeClr val="dk1"/>
                          </a:solidFill>
                          <a:latin typeface="BIZ UDゴシック" panose="020B0400000000000000" pitchFamily="49" charset="-128"/>
                          <a:ea typeface="BIZ UDゴシック" panose="020B0400000000000000" pitchFamily="49" charset="-128"/>
                          <a:cs typeface="+mn-cs"/>
                        </a:rPr>
                        <a:t>①基本的な方針</a:t>
                      </a:r>
                      <a:endParaRPr kumimoji="1" lang="ja-JP" altLang="en-US" sz="1100" dirty="0">
                        <a:latin typeface="BIZ UDゴシック" panose="020B0400000000000000" pitchFamily="49" charset="-128"/>
                        <a:ea typeface="BIZ UDゴシック" panose="020B0400000000000000" pitchFamily="49" charset="-128"/>
                      </a:endParaRPr>
                    </a:p>
                  </a:txBody>
                  <a:tcPr anchor="ctr"/>
                </a:tc>
                <a:tc>
                  <a:txBody>
                    <a:bodyPr/>
                    <a:lstStyle/>
                    <a:p>
                      <a:r>
                        <a:rPr kumimoji="1" lang="ja-JP" altLang="en-US" sz="1100" b="0" i="0" u="none" strike="noStrike" kern="1200" baseline="0" dirty="0" smtClean="0">
                          <a:solidFill>
                            <a:schemeClr val="dk1"/>
                          </a:solidFill>
                          <a:latin typeface="BIZ UDゴシック" panose="020B0400000000000000" pitchFamily="49" charset="-128"/>
                          <a:ea typeface="BIZ UDゴシック" panose="020B0400000000000000" pitchFamily="49" charset="-128"/>
                          <a:cs typeface="+mn-cs"/>
                        </a:rPr>
                        <a:t>計画が目指すべき将来像と、その中で公共交通が目指すべき役割を明確化し、取組の方向性を定めます。</a:t>
                      </a:r>
                    </a:p>
                    <a:p>
                      <a:r>
                        <a:rPr kumimoji="1" lang="ja-JP" altLang="en-US" sz="1100" b="0" i="0" u="none" strike="noStrike" kern="1200" baseline="0" dirty="0" smtClean="0">
                          <a:solidFill>
                            <a:schemeClr val="dk1"/>
                          </a:solidFill>
                          <a:latin typeface="BIZ UDゴシック" panose="020B0400000000000000" pitchFamily="49" charset="-128"/>
                          <a:ea typeface="BIZ UDゴシック" panose="020B0400000000000000" pitchFamily="49" charset="-128"/>
                          <a:cs typeface="+mn-cs"/>
                        </a:rPr>
                        <a:t>また、まちづくり、観光振興等の様々な分野との連携を整理します。</a:t>
                      </a:r>
                      <a:endParaRPr kumimoji="1" lang="ja-JP" altLang="en-US" sz="11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964685215"/>
                  </a:ext>
                </a:extLst>
              </a:tr>
              <a:tr h="0">
                <a:tc>
                  <a:txBody>
                    <a:bodyPr/>
                    <a:lstStyle/>
                    <a:p>
                      <a:r>
                        <a:rPr kumimoji="1" lang="ja-JP" altLang="en-US" sz="1100" b="0" i="0" u="none" strike="noStrike" kern="1200" baseline="0" dirty="0" smtClean="0">
                          <a:solidFill>
                            <a:schemeClr val="dk1"/>
                          </a:solidFill>
                          <a:latin typeface="BIZ UDゴシック" panose="020B0400000000000000" pitchFamily="49" charset="-128"/>
                          <a:ea typeface="BIZ UDゴシック" panose="020B0400000000000000" pitchFamily="49" charset="-128"/>
                          <a:cs typeface="+mn-cs"/>
                        </a:rPr>
                        <a:t>②計画の区域</a:t>
                      </a:r>
                      <a:endParaRPr kumimoji="1" lang="ja-JP" altLang="en-US" sz="1100" dirty="0">
                        <a:latin typeface="BIZ UDゴシック" panose="020B0400000000000000" pitchFamily="49" charset="-128"/>
                        <a:ea typeface="BIZ UDゴシック" panose="020B0400000000000000" pitchFamily="49" charset="-128"/>
                      </a:endParaRPr>
                    </a:p>
                  </a:txBody>
                  <a:tcPr anchor="ctr"/>
                </a:tc>
                <a:tc>
                  <a:txBody>
                    <a:bodyPr/>
                    <a:lstStyle/>
                    <a:p>
                      <a:r>
                        <a:rPr kumimoji="1" lang="ja-JP" altLang="en-US" sz="1100" b="0" i="0" u="none" strike="noStrike" kern="1200" baseline="0" dirty="0" smtClean="0">
                          <a:solidFill>
                            <a:schemeClr val="dk1"/>
                          </a:solidFill>
                          <a:latin typeface="BIZ UDゴシック" panose="020B0400000000000000" pitchFamily="49" charset="-128"/>
                          <a:ea typeface="BIZ UDゴシック" panose="020B0400000000000000" pitchFamily="49" charset="-128"/>
                          <a:cs typeface="+mn-cs"/>
                        </a:rPr>
                        <a:t>当該地域の交通圏の範囲を基に計画の区域を設定します。</a:t>
                      </a:r>
                      <a:endParaRPr kumimoji="1" lang="ja-JP" altLang="en-US" sz="11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198712300"/>
                  </a:ext>
                </a:extLst>
              </a:tr>
              <a:tr h="0">
                <a:tc>
                  <a:txBody>
                    <a:bodyPr/>
                    <a:lstStyle/>
                    <a:p>
                      <a:r>
                        <a:rPr kumimoji="1" lang="ja-JP" altLang="en-US" sz="1100" b="0" i="0" u="none" strike="noStrike" kern="1200" baseline="0" dirty="0" smtClean="0">
                          <a:solidFill>
                            <a:schemeClr val="dk1"/>
                          </a:solidFill>
                          <a:latin typeface="BIZ UDゴシック" panose="020B0400000000000000" pitchFamily="49" charset="-128"/>
                          <a:ea typeface="BIZ UDゴシック" panose="020B0400000000000000" pitchFamily="49" charset="-128"/>
                          <a:cs typeface="+mn-cs"/>
                        </a:rPr>
                        <a:t>③計画の目標</a:t>
                      </a:r>
                      <a:endParaRPr kumimoji="1" lang="ja-JP" altLang="en-US" sz="1100" dirty="0">
                        <a:latin typeface="BIZ UDゴシック" panose="020B0400000000000000" pitchFamily="49" charset="-128"/>
                        <a:ea typeface="BIZ UDゴシック" panose="020B0400000000000000" pitchFamily="49" charset="-128"/>
                      </a:endParaRPr>
                    </a:p>
                  </a:txBody>
                  <a:tcPr anchor="ctr"/>
                </a:tc>
                <a:tc>
                  <a:txBody>
                    <a:bodyPr/>
                    <a:lstStyle/>
                    <a:p>
                      <a:r>
                        <a:rPr kumimoji="1" lang="ja-JP" altLang="en-US" sz="1100" b="0" i="0" u="none" strike="noStrike" kern="1200" baseline="0" dirty="0" smtClean="0">
                          <a:solidFill>
                            <a:schemeClr val="dk1"/>
                          </a:solidFill>
                          <a:latin typeface="BIZ UDゴシック" panose="020B0400000000000000" pitchFamily="49" charset="-128"/>
                          <a:ea typeface="BIZ UDゴシック" panose="020B0400000000000000" pitchFamily="49" charset="-128"/>
                          <a:cs typeface="+mn-cs"/>
                        </a:rPr>
                        <a:t>①の基本的な方針に即して目標を設定します。</a:t>
                      </a:r>
                      <a:endParaRPr kumimoji="1" lang="ja-JP" altLang="en-US" sz="11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4211061297"/>
                  </a:ext>
                </a:extLst>
              </a:tr>
              <a:tr h="0">
                <a:tc>
                  <a:txBody>
                    <a:bodyPr/>
                    <a:lstStyle/>
                    <a:p>
                      <a:r>
                        <a:rPr kumimoji="1" lang="ja-JP" altLang="en-US" sz="1100" b="0" i="0" u="none" strike="noStrike" kern="1200" baseline="0" dirty="0" smtClean="0">
                          <a:solidFill>
                            <a:schemeClr val="dk1"/>
                          </a:solidFill>
                          <a:latin typeface="BIZ UDゴシック" panose="020B0400000000000000" pitchFamily="49" charset="-128"/>
                          <a:ea typeface="BIZ UDゴシック" panose="020B0400000000000000" pitchFamily="49" charset="-128"/>
                          <a:cs typeface="+mn-cs"/>
                        </a:rPr>
                        <a:t>④事業・実施主体</a:t>
                      </a:r>
                      <a:endParaRPr kumimoji="1" lang="ja-JP" altLang="en-US" sz="1100" dirty="0">
                        <a:latin typeface="BIZ UDゴシック" panose="020B0400000000000000" pitchFamily="49" charset="-128"/>
                        <a:ea typeface="BIZ UDゴシック" panose="020B0400000000000000" pitchFamily="49" charset="-128"/>
                      </a:endParaRPr>
                    </a:p>
                  </a:txBody>
                  <a:tcPr anchor="ctr"/>
                </a:tc>
                <a:tc>
                  <a:txBody>
                    <a:bodyPr/>
                    <a:lstStyle/>
                    <a:p>
                      <a:r>
                        <a:rPr kumimoji="1" lang="ja-JP" altLang="en-US" sz="1100" b="0" i="0" u="none" strike="noStrike" kern="1200" baseline="0" dirty="0" smtClean="0">
                          <a:solidFill>
                            <a:schemeClr val="dk1"/>
                          </a:solidFill>
                          <a:latin typeface="BIZ UDゴシック" panose="020B0400000000000000" pitchFamily="49" charset="-128"/>
                          <a:ea typeface="BIZ UDゴシック" panose="020B0400000000000000" pitchFamily="49" charset="-128"/>
                          <a:cs typeface="+mn-cs"/>
                        </a:rPr>
                        <a:t>目標達成のために提供されるべき地域旅客運送サービスの全体像・具体的なサービス水準を定めます。併せて、その実現に必要な事業・実施主体を整理します。</a:t>
                      </a:r>
                      <a:endParaRPr kumimoji="1" lang="ja-JP" altLang="en-US" sz="11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018222486"/>
                  </a:ext>
                </a:extLst>
              </a:tr>
              <a:tr h="0">
                <a:tc>
                  <a:txBody>
                    <a:bodyPr/>
                    <a:lstStyle/>
                    <a:p>
                      <a:r>
                        <a:rPr kumimoji="1" lang="ja-JP" altLang="en-US" sz="1100" b="0" i="0" u="none" strike="noStrike" kern="1200" baseline="0" dirty="0" smtClean="0">
                          <a:solidFill>
                            <a:schemeClr val="dk1"/>
                          </a:solidFill>
                          <a:latin typeface="BIZ UDゴシック" panose="020B0400000000000000" pitchFamily="49" charset="-128"/>
                          <a:ea typeface="BIZ UDゴシック" panose="020B0400000000000000" pitchFamily="49" charset="-128"/>
                          <a:cs typeface="+mn-cs"/>
                        </a:rPr>
                        <a:t>⑤計画の達成状況の評価</a:t>
                      </a:r>
                      <a:endParaRPr kumimoji="1" lang="ja-JP" altLang="en-US" sz="1100" dirty="0">
                        <a:latin typeface="BIZ UDゴシック" panose="020B0400000000000000" pitchFamily="49" charset="-128"/>
                        <a:ea typeface="BIZ UDゴシック" panose="020B0400000000000000" pitchFamily="49" charset="-128"/>
                      </a:endParaRPr>
                    </a:p>
                  </a:txBody>
                  <a:tcPr anchor="ctr"/>
                </a:tc>
                <a:tc>
                  <a:txBody>
                    <a:bodyPr/>
                    <a:lstStyle/>
                    <a:p>
                      <a:r>
                        <a:rPr kumimoji="1" lang="ja-JP" altLang="en-US" sz="1100" b="0" i="0" u="none" strike="noStrike" kern="1200" baseline="0" dirty="0" smtClean="0">
                          <a:solidFill>
                            <a:schemeClr val="dk1"/>
                          </a:solidFill>
                          <a:latin typeface="BIZ UDゴシック" panose="020B0400000000000000" pitchFamily="49" charset="-128"/>
                          <a:ea typeface="BIZ UDゴシック" panose="020B0400000000000000" pitchFamily="49" charset="-128"/>
                          <a:cs typeface="+mn-cs"/>
                        </a:rPr>
                        <a:t>達成状況の評価計画と評価を踏まえた見直し方針を立てます。</a:t>
                      </a:r>
                      <a:endParaRPr kumimoji="1" lang="ja-JP" altLang="en-US" sz="11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90339898"/>
                  </a:ext>
                </a:extLst>
              </a:tr>
              <a:tr h="0">
                <a:tc>
                  <a:txBody>
                    <a:bodyPr/>
                    <a:lstStyle/>
                    <a:p>
                      <a:r>
                        <a:rPr kumimoji="1" lang="ja-JP" altLang="en-US" sz="1100" b="0" i="0" u="none" strike="noStrike" kern="1200" baseline="0" dirty="0" smtClean="0">
                          <a:solidFill>
                            <a:schemeClr val="dk1"/>
                          </a:solidFill>
                          <a:latin typeface="BIZ UDゴシック" panose="020B0400000000000000" pitchFamily="49" charset="-128"/>
                          <a:ea typeface="BIZ UDゴシック" panose="020B0400000000000000" pitchFamily="49" charset="-128"/>
                          <a:cs typeface="+mn-cs"/>
                        </a:rPr>
                        <a:t>⑥計画期間</a:t>
                      </a:r>
                      <a:endParaRPr kumimoji="1" lang="ja-JP" altLang="en-US" sz="1100" dirty="0">
                        <a:latin typeface="BIZ UDゴシック" panose="020B0400000000000000" pitchFamily="49" charset="-128"/>
                        <a:ea typeface="BIZ UDゴシック" panose="020B0400000000000000" pitchFamily="49" charset="-128"/>
                      </a:endParaRPr>
                    </a:p>
                  </a:txBody>
                  <a:tcPr anchor="ctr"/>
                </a:tc>
                <a:tc>
                  <a:txBody>
                    <a:bodyPr/>
                    <a:lstStyle/>
                    <a:p>
                      <a:r>
                        <a:rPr kumimoji="1" lang="ja-JP" altLang="en-US" sz="1100" b="0" i="0" u="none" strike="noStrike" kern="1200" baseline="0" dirty="0" smtClean="0">
                          <a:solidFill>
                            <a:schemeClr val="dk1"/>
                          </a:solidFill>
                          <a:latin typeface="BIZ UDゴシック" panose="020B0400000000000000" pitchFamily="49" charset="-128"/>
                          <a:ea typeface="BIZ UDゴシック" panose="020B0400000000000000" pitchFamily="49" charset="-128"/>
                          <a:cs typeface="+mn-cs"/>
                        </a:rPr>
                        <a:t>原則５年程度ですが、地域の実情に合わせて設定しましょう。</a:t>
                      </a:r>
                      <a:endParaRPr kumimoji="1" lang="ja-JP" altLang="en-US" sz="11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866576657"/>
                  </a:ext>
                </a:extLst>
              </a:tr>
              <a:tr h="0">
                <a:tc>
                  <a:txBody>
                    <a:bodyPr/>
                    <a:lstStyle/>
                    <a:p>
                      <a:r>
                        <a:rPr kumimoji="1" lang="ja-JP" altLang="en-US" sz="1100" b="0" i="0" u="none" strike="noStrike" kern="1200" baseline="0" dirty="0" smtClean="0">
                          <a:solidFill>
                            <a:schemeClr val="dk1"/>
                          </a:solidFill>
                          <a:latin typeface="BIZ UDゴシック" panose="020B0400000000000000" pitchFamily="49" charset="-128"/>
                          <a:ea typeface="BIZ UDゴシック" panose="020B0400000000000000" pitchFamily="49" charset="-128"/>
                          <a:cs typeface="+mn-cs"/>
                        </a:rPr>
                        <a:t>⑦その他</a:t>
                      </a:r>
                      <a:endParaRPr kumimoji="1" lang="ja-JP" altLang="en-US" sz="1100" dirty="0">
                        <a:latin typeface="BIZ UDゴシック" panose="020B0400000000000000" pitchFamily="49" charset="-128"/>
                        <a:ea typeface="BIZ UDゴシック" panose="020B0400000000000000" pitchFamily="49" charset="-128"/>
                      </a:endParaRPr>
                    </a:p>
                  </a:txBody>
                  <a:tcPr anchor="ctr"/>
                </a:tc>
                <a:tc>
                  <a:txBody>
                    <a:bodyPr/>
                    <a:lstStyle/>
                    <a:p>
                      <a:r>
                        <a:rPr kumimoji="1" lang="ja-JP" altLang="en-US" sz="1100" b="0" i="0" u="none" strike="noStrike" kern="1200" baseline="0" dirty="0" smtClean="0">
                          <a:solidFill>
                            <a:schemeClr val="dk1"/>
                          </a:solidFill>
                          <a:latin typeface="BIZ UDゴシック" panose="020B0400000000000000" pitchFamily="49" charset="-128"/>
                          <a:ea typeface="BIZ UDゴシック" panose="020B0400000000000000" pitchFamily="49" charset="-128"/>
                          <a:cs typeface="+mn-cs"/>
                        </a:rPr>
                        <a:t>その他、基本方針に基づき記載すべき事項があれば記載してください。</a:t>
                      </a:r>
                      <a:endParaRPr kumimoji="1" lang="ja-JP" altLang="en-US" sz="11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654896850"/>
                  </a:ext>
                </a:extLst>
              </a:tr>
            </a:tbl>
          </a:graphicData>
        </a:graphic>
      </p:graphicFrame>
    </p:spTree>
    <p:extLst>
      <p:ext uri="{BB962C8B-B14F-4D97-AF65-F5344CB8AC3E}">
        <p14:creationId xmlns:p14="http://schemas.microsoft.com/office/powerpoint/2010/main" val="2291918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1601" y="414381"/>
            <a:ext cx="4036059" cy="307777"/>
          </a:xfrm>
          <a:prstGeom prst="rect">
            <a:avLst/>
          </a:prstGeom>
          <a:solidFill>
            <a:schemeClr val="accent1">
              <a:lumMod val="60000"/>
              <a:lumOff val="40000"/>
            </a:schemeClr>
          </a:solidFill>
        </p:spPr>
        <p:txBody>
          <a:bodyPr wrap="square" rtlCol="0">
            <a:spAutoFit/>
          </a:bodyPr>
          <a:lstStyle/>
          <a:p>
            <a:r>
              <a:rPr kumimoji="1" lang="ja-JP" altLang="en-US" sz="1400" dirty="0" smtClean="0">
                <a:latin typeface="BIZ UDPゴシック" panose="020B0400000000000000" pitchFamily="50" charset="-128"/>
                <a:ea typeface="BIZ UDPゴシック" panose="020B0400000000000000" pitchFamily="50" charset="-128"/>
              </a:rPr>
              <a:t> ２</a:t>
            </a:r>
            <a:r>
              <a:rPr kumimoji="1" lang="en-US" altLang="ja-JP" sz="1400" dirty="0" smtClean="0">
                <a:latin typeface="BIZ UDPゴシック" panose="020B0400000000000000" pitchFamily="50" charset="-128"/>
                <a:ea typeface="BIZ UDPゴシック" panose="020B0400000000000000" pitchFamily="50" charset="-128"/>
              </a:rPr>
              <a:t>.</a:t>
            </a:r>
            <a:r>
              <a:rPr kumimoji="1" lang="ja-JP" altLang="en-US" sz="1400" dirty="0" smtClean="0">
                <a:latin typeface="BIZ UDPゴシック" panose="020B0400000000000000" pitchFamily="50" charset="-128"/>
                <a:ea typeface="BIZ UDPゴシック" panose="020B0400000000000000" pitchFamily="50" charset="-128"/>
              </a:rPr>
              <a:t>　松戸市の移動に関するこれまでの状況・課題</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7" name="角丸四角形 245">
            <a:extLst>
              <a:ext uri="{FF2B5EF4-FFF2-40B4-BE49-F238E27FC236}">
                <a16:creationId xmlns:a16="http://schemas.microsoft.com/office/drawing/2014/main" id="{06031009-60D0-E654-B2D9-3168226FA871}"/>
              </a:ext>
            </a:extLst>
          </p:cNvPr>
          <p:cNvSpPr/>
          <p:nvPr/>
        </p:nvSpPr>
        <p:spPr>
          <a:xfrm>
            <a:off x="208478" y="1031144"/>
            <a:ext cx="6293756" cy="5790178"/>
          </a:xfrm>
          <a:prstGeom prst="roundRect">
            <a:avLst>
              <a:gd name="adj" fmla="val 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244">
            <a:extLst>
              <a:ext uri="{FF2B5EF4-FFF2-40B4-BE49-F238E27FC236}">
                <a16:creationId xmlns:a16="http://schemas.microsoft.com/office/drawing/2014/main" id="{9C202DDA-C7CD-B5AB-89F6-058542DE8EC9}"/>
              </a:ext>
            </a:extLst>
          </p:cNvPr>
          <p:cNvSpPr/>
          <p:nvPr/>
        </p:nvSpPr>
        <p:spPr>
          <a:xfrm>
            <a:off x="346285" y="862379"/>
            <a:ext cx="1429175" cy="27634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これまでの状況</a:t>
            </a:r>
          </a:p>
        </p:txBody>
      </p:sp>
      <p:sp>
        <p:nvSpPr>
          <p:cNvPr id="9" name="コンテンツ プレースホルダ 2">
            <a:extLst>
              <a:ext uri="{FF2B5EF4-FFF2-40B4-BE49-F238E27FC236}">
                <a16:creationId xmlns:a16="http://schemas.microsoft.com/office/drawing/2014/main" id="{7C6C85F6-A210-42C1-93F0-98DCE59B6012}"/>
              </a:ext>
            </a:extLst>
          </p:cNvPr>
          <p:cNvSpPr txBox="1">
            <a:spLocks/>
          </p:cNvSpPr>
          <p:nvPr/>
        </p:nvSpPr>
        <p:spPr>
          <a:xfrm>
            <a:off x="264482" y="1246736"/>
            <a:ext cx="6161328" cy="288000"/>
          </a:xfrm>
          <a:prstGeom prst="rect">
            <a:avLst/>
          </a:prstGeom>
        </p:spPr>
        <p:txBody>
          <a:bodyPr vert="horz" lIns="91440" tIns="45720" rIns="91440" bIns="45720" rtlCol="0" anchor="ctr">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ts val="1500"/>
              </a:lnSpc>
              <a:spcBef>
                <a:spcPts val="0"/>
              </a:spcBef>
            </a:pPr>
            <a:r>
              <a:rPr lang="ja-JP" altLang="en-US" sz="1000" b="1" dirty="0">
                <a:latin typeface="BIZ UDゴシック" panose="020B0400000000000000" pitchFamily="49" charset="-128"/>
                <a:ea typeface="BIZ UDゴシック" panose="020B0400000000000000" pitchFamily="49" charset="-128"/>
              </a:rPr>
              <a:t> </a:t>
            </a:r>
            <a:r>
              <a:rPr lang="ja-JP" altLang="en-US" sz="1000" b="1">
                <a:latin typeface="BIZ UDゴシック" panose="020B0400000000000000" pitchFamily="49" charset="-128"/>
                <a:ea typeface="BIZ UDゴシック" panose="020B0400000000000000" pitchFamily="49" charset="-128"/>
              </a:rPr>
              <a:t>◆ </a:t>
            </a:r>
            <a:r>
              <a:rPr lang="ja-JP" altLang="en-US" sz="1000" b="1" smtClean="0">
                <a:latin typeface="BIZ UDゴシック" panose="020B0400000000000000" pitchFamily="49" charset="-128"/>
                <a:ea typeface="BIZ UDゴシック" panose="020B0400000000000000" pitchFamily="49" charset="-128"/>
              </a:rPr>
              <a:t>調査結果として、都市</a:t>
            </a:r>
            <a:r>
              <a:rPr lang="ja-JP" altLang="en-US" sz="1000" b="1" dirty="0">
                <a:latin typeface="BIZ UDゴシック" panose="020B0400000000000000" pitchFamily="49" charset="-128"/>
                <a:ea typeface="BIZ UDゴシック" panose="020B0400000000000000" pitchFamily="49" charset="-128"/>
              </a:rPr>
              <a:t>と</a:t>
            </a:r>
            <a:r>
              <a:rPr lang="ja-JP" altLang="en-US" sz="1000" b="1">
                <a:latin typeface="BIZ UDゴシック" panose="020B0400000000000000" pitchFamily="49" charset="-128"/>
                <a:ea typeface="BIZ UDゴシック" panose="020B0400000000000000" pitchFamily="49" charset="-128"/>
              </a:rPr>
              <a:t>して</a:t>
            </a:r>
            <a:r>
              <a:rPr lang="ja-JP" altLang="en-US" sz="1000" b="1" smtClean="0">
                <a:latin typeface="BIZ UDゴシック" panose="020B0400000000000000" pitchFamily="49" charset="-128"/>
                <a:ea typeface="BIZ UDゴシック" panose="020B0400000000000000" pitchFamily="49" charset="-128"/>
              </a:rPr>
              <a:t>の</a:t>
            </a:r>
            <a:r>
              <a:rPr lang="ja-JP" altLang="en-US" sz="1000" b="1" smtClean="0">
                <a:solidFill>
                  <a:srgbClr val="FF0000"/>
                </a:solidFill>
                <a:latin typeface="BIZ UDゴシック" panose="020B0400000000000000" pitchFamily="49" charset="-128"/>
                <a:ea typeface="BIZ UDゴシック" panose="020B0400000000000000" pitchFamily="49" charset="-128"/>
              </a:rPr>
              <a:t>移動</a:t>
            </a:r>
            <a:r>
              <a:rPr lang="ja-JP" altLang="en-US" sz="1000" b="1" dirty="0">
                <a:solidFill>
                  <a:srgbClr val="FF0000"/>
                </a:solidFill>
                <a:latin typeface="BIZ UDゴシック" panose="020B0400000000000000" pitchFamily="49" charset="-128"/>
                <a:ea typeface="BIZ UDゴシック" panose="020B0400000000000000" pitchFamily="49" charset="-128"/>
              </a:rPr>
              <a:t>機能</a:t>
            </a:r>
            <a:r>
              <a:rPr lang="ja-JP" altLang="en-US" sz="1000" b="1" dirty="0" smtClean="0">
                <a:solidFill>
                  <a:srgbClr val="FF0000"/>
                </a:solidFill>
                <a:latin typeface="BIZ UDゴシック" panose="020B0400000000000000" pitchFamily="49" charset="-128"/>
                <a:ea typeface="BIZ UDゴシック" panose="020B0400000000000000" pitchFamily="49" charset="-128"/>
              </a:rPr>
              <a:t>は</a:t>
            </a:r>
            <a:r>
              <a:rPr lang="ja-JP" altLang="en-US" sz="1000" b="1" smtClean="0">
                <a:solidFill>
                  <a:srgbClr val="FF0000"/>
                </a:solidFill>
                <a:latin typeface="BIZ UDゴシック" panose="020B0400000000000000" pitchFamily="49" charset="-128"/>
                <a:ea typeface="BIZ UDゴシック" panose="020B0400000000000000" pitchFamily="49" charset="-128"/>
              </a:rPr>
              <a:t>概ね高い水準を保って</a:t>
            </a:r>
            <a:r>
              <a:rPr lang="ja-JP" altLang="en-US" sz="1000" b="1" smtClean="0">
                <a:latin typeface="BIZ UDゴシック" panose="020B0400000000000000" pitchFamily="49" charset="-128"/>
                <a:ea typeface="BIZ UDゴシック" panose="020B0400000000000000" pitchFamily="49" charset="-128"/>
              </a:rPr>
              <a:t>いる</a:t>
            </a:r>
            <a:r>
              <a:rPr lang="ja-JP" altLang="en-US" sz="1000" b="1" dirty="0">
                <a:latin typeface="BIZ UDゴシック" panose="020B0400000000000000" pitchFamily="49" charset="-128"/>
                <a:ea typeface="BIZ UDゴシック" panose="020B0400000000000000" pitchFamily="49" charset="-128"/>
              </a:rPr>
              <a:t>。</a:t>
            </a:r>
            <a:endParaRPr lang="en-US" altLang="ja-JP" sz="900" b="1" dirty="0">
              <a:solidFill>
                <a:schemeClr val="bg1">
                  <a:lumMod val="65000"/>
                </a:schemeClr>
              </a:solidFill>
              <a:latin typeface="BIZ UDゴシック" panose="020B0400000000000000" pitchFamily="49" charset="-128"/>
              <a:ea typeface="BIZ UDゴシック" panose="020B0400000000000000" pitchFamily="49" charset="-128"/>
            </a:endParaRPr>
          </a:p>
        </p:txBody>
      </p:sp>
      <p:graphicFrame>
        <p:nvGraphicFramePr>
          <p:cNvPr id="10" name="表 41">
            <a:extLst>
              <a:ext uri="{FF2B5EF4-FFF2-40B4-BE49-F238E27FC236}">
                <a16:creationId xmlns:a16="http://schemas.microsoft.com/office/drawing/2014/main" id="{AE33744E-BE5E-7406-356E-389E7FF3CC0B}"/>
              </a:ext>
            </a:extLst>
          </p:cNvPr>
          <p:cNvGraphicFramePr>
            <a:graphicFrameLocks noGrp="1"/>
          </p:cNvGraphicFramePr>
          <p:nvPr>
            <p:extLst>
              <p:ext uri="{D42A27DB-BD31-4B8C-83A1-F6EECF244321}">
                <p14:modId xmlns:p14="http://schemas.microsoft.com/office/powerpoint/2010/main" val="843452448"/>
              </p:ext>
            </p:extLst>
          </p:nvPr>
        </p:nvGraphicFramePr>
        <p:xfrm>
          <a:off x="490181" y="1846837"/>
          <a:ext cx="2448000" cy="81215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2200509578"/>
                    </a:ext>
                  </a:extLst>
                </a:gridCol>
                <a:gridCol w="720000">
                  <a:extLst>
                    <a:ext uri="{9D8B030D-6E8A-4147-A177-3AD203B41FA5}">
                      <a16:colId xmlns:a16="http://schemas.microsoft.com/office/drawing/2014/main" val="111251815"/>
                    </a:ext>
                  </a:extLst>
                </a:gridCol>
                <a:gridCol w="720000">
                  <a:extLst>
                    <a:ext uri="{9D8B030D-6E8A-4147-A177-3AD203B41FA5}">
                      <a16:colId xmlns:a16="http://schemas.microsoft.com/office/drawing/2014/main" val="225349709"/>
                    </a:ext>
                  </a:extLst>
                </a:gridCol>
              </a:tblGrid>
              <a:tr h="260694">
                <a:tc>
                  <a:txBody>
                    <a:bodyPr/>
                    <a:lstStyle/>
                    <a:p>
                      <a:pPr algn="ctr"/>
                      <a:r>
                        <a:rPr kumimoji="1" lang="ja-JP" altLang="en-US" sz="800" b="0" dirty="0">
                          <a:latin typeface="BIZ UDPゴシック" panose="020B0400000000000000" pitchFamily="50" charset="-128"/>
                          <a:ea typeface="BIZ UDPゴシック" panose="020B0400000000000000" pitchFamily="50" charset="-128"/>
                        </a:rPr>
                        <a:t>条件設定</a:t>
                      </a:r>
                    </a:p>
                  </a:txBody>
                  <a:tcPr anchor="ctr"/>
                </a:tc>
                <a:tc>
                  <a:txBody>
                    <a:bodyPr/>
                    <a:lstStyle/>
                    <a:p>
                      <a:pPr algn="ctr"/>
                      <a:r>
                        <a:rPr kumimoji="1" lang="ja-JP" altLang="en-US" sz="800" b="0" dirty="0">
                          <a:latin typeface="BIZ UDPゴシック" panose="020B0400000000000000" pitchFamily="50" charset="-128"/>
                          <a:ea typeface="BIZ UDPゴシック" panose="020B0400000000000000" pitchFamily="50" charset="-128"/>
                        </a:rPr>
                        <a:t>市内全域</a:t>
                      </a:r>
                    </a:p>
                  </a:txBody>
                  <a:tcPr anchor="ctr"/>
                </a:tc>
                <a:tc>
                  <a:txBody>
                    <a:bodyPr/>
                    <a:lstStyle/>
                    <a:p>
                      <a:pPr algn="ctr"/>
                      <a:r>
                        <a:rPr kumimoji="1" lang="ja-JP" altLang="en-US" sz="800" b="0" dirty="0">
                          <a:latin typeface="BIZ UDPゴシック" panose="020B0400000000000000" pitchFamily="50" charset="-128"/>
                          <a:ea typeface="BIZ UDPゴシック" panose="020B0400000000000000" pitchFamily="50" charset="-128"/>
                        </a:rPr>
                        <a:t>市街化区域</a:t>
                      </a:r>
                    </a:p>
                  </a:txBody>
                  <a:tcPr anchor="ctr"/>
                </a:tc>
                <a:extLst>
                  <a:ext uri="{0D108BD9-81ED-4DB2-BD59-A6C34878D82A}">
                    <a16:rowId xmlns:a16="http://schemas.microsoft.com/office/drawing/2014/main" val="1001807520"/>
                  </a:ext>
                </a:extLst>
              </a:tr>
              <a:tr h="275728">
                <a:tc>
                  <a:txBody>
                    <a:bodyPr/>
                    <a:lstStyle/>
                    <a:p>
                      <a:pPr algn="ctr"/>
                      <a:r>
                        <a:rPr kumimoji="1" lang="ja-JP" altLang="en-US" sz="800" dirty="0">
                          <a:latin typeface="BIZ UDPゴシック" panose="020B0400000000000000" pitchFamily="50" charset="-128"/>
                          <a:ea typeface="BIZ UDPゴシック" panose="020B0400000000000000" pitchFamily="50" charset="-128"/>
                        </a:rPr>
                        <a:t>片道</a:t>
                      </a:r>
                      <a:r>
                        <a:rPr kumimoji="1" lang="en-US" altLang="ja-JP" sz="800" dirty="0">
                          <a:latin typeface="BIZ UDPゴシック" panose="020B0400000000000000" pitchFamily="50" charset="-128"/>
                          <a:ea typeface="BIZ UDPゴシック" panose="020B0400000000000000" pitchFamily="50" charset="-128"/>
                        </a:rPr>
                        <a:t>30</a:t>
                      </a:r>
                      <a:r>
                        <a:rPr kumimoji="1" lang="ja-JP" altLang="en-US" sz="800" dirty="0">
                          <a:latin typeface="BIZ UDPゴシック" panose="020B0400000000000000" pitchFamily="50" charset="-128"/>
                          <a:ea typeface="BIZ UDPゴシック" panose="020B0400000000000000" pitchFamily="50" charset="-128"/>
                        </a:rPr>
                        <a:t>本以上</a:t>
                      </a:r>
                      <a:r>
                        <a:rPr kumimoji="1" lang="en-US" altLang="ja-JP" sz="800" dirty="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日</a:t>
                      </a:r>
                    </a:p>
                  </a:txBody>
                  <a:tcPr anchor="ctr"/>
                </a:tc>
                <a:tc>
                  <a:txBody>
                    <a:bodyPr/>
                    <a:lstStyle/>
                    <a:p>
                      <a:pPr algn="ctr"/>
                      <a:r>
                        <a:rPr kumimoji="1" lang="en-US" altLang="ja-JP" sz="800" dirty="0">
                          <a:latin typeface="BIZ UDPゴシック" panose="020B0400000000000000" pitchFamily="50" charset="-128"/>
                          <a:ea typeface="BIZ UDPゴシック" panose="020B0400000000000000" pitchFamily="50" charset="-128"/>
                        </a:rPr>
                        <a:t>87</a:t>
                      </a:r>
                      <a:r>
                        <a:rPr kumimoji="1" lang="ja-JP" altLang="en-US" sz="800" dirty="0">
                          <a:latin typeface="BIZ UDPゴシック" panose="020B0400000000000000" pitchFamily="50" charset="-128"/>
                          <a:ea typeface="BIZ UDPゴシック" panose="020B0400000000000000" pitchFamily="50" charset="-128"/>
                        </a:rPr>
                        <a:t>％</a:t>
                      </a:r>
                    </a:p>
                  </a:txBody>
                  <a:tcPr anchor="ctr"/>
                </a:tc>
                <a:tc>
                  <a:txBody>
                    <a:bodyPr/>
                    <a:lstStyle/>
                    <a:p>
                      <a:pPr algn="ctr"/>
                      <a:r>
                        <a:rPr kumimoji="1" lang="en-US" altLang="ja-JP" sz="800" dirty="0">
                          <a:latin typeface="BIZ UDPゴシック" panose="020B0400000000000000" pitchFamily="50" charset="-128"/>
                          <a:ea typeface="BIZ UDPゴシック" panose="020B0400000000000000" pitchFamily="50" charset="-128"/>
                        </a:rPr>
                        <a:t>88</a:t>
                      </a:r>
                      <a:r>
                        <a:rPr kumimoji="1" lang="ja-JP" altLang="en-US" sz="800" dirty="0">
                          <a:latin typeface="BIZ UDPゴシック" panose="020B0400000000000000" pitchFamily="50" charset="-128"/>
                          <a:ea typeface="BIZ UDPゴシック" panose="020B0400000000000000" pitchFamily="50" charset="-128"/>
                        </a:rPr>
                        <a:t>％</a:t>
                      </a:r>
                    </a:p>
                  </a:txBody>
                  <a:tcPr anchor="ctr"/>
                </a:tc>
                <a:extLst>
                  <a:ext uri="{0D108BD9-81ED-4DB2-BD59-A6C34878D82A}">
                    <a16:rowId xmlns:a16="http://schemas.microsoft.com/office/drawing/2014/main" val="3153983111"/>
                  </a:ext>
                </a:extLst>
              </a:tr>
              <a:tr h="275728">
                <a:tc>
                  <a:txBody>
                    <a:bodyPr/>
                    <a:lstStyle/>
                    <a:p>
                      <a:pPr algn="ctr"/>
                      <a:r>
                        <a:rPr kumimoji="1" lang="ja-JP" altLang="en-US" sz="800" dirty="0">
                          <a:latin typeface="BIZ UDPゴシック" panose="020B0400000000000000" pitchFamily="50" charset="-128"/>
                          <a:ea typeface="BIZ UDPゴシック" panose="020B0400000000000000" pitchFamily="50" charset="-128"/>
                        </a:rPr>
                        <a:t>全路線</a:t>
                      </a:r>
                    </a:p>
                  </a:txBody>
                  <a:tcPr anchor="ctr"/>
                </a:tc>
                <a:tc>
                  <a:txBody>
                    <a:bodyPr/>
                    <a:lstStyle/>
                    <a:p>
                      <a:pPr algn="ctr"/>
                      <a:r>
                        <a:rPr kumimoji="1" lang="en-US" altLang="ja-JP" sz="800" dirty="0">
                          <a:latin typeface="BIZ UDPゴシック" panose="020B0400000000000000" pitchFamily="50" charset="-128"/>
                          <a:ea typeface="BIZ UDPゴシック" panose="020B0400000000000000" pitchFamily="50" charset="-128"/>
                        </a:rPr>
                        <a:t>91</a:t>
                      </a:r>
                      <a:r>
                        <a:rPr kumimoji="1" lang="ja-JP" altLang="en-US" sz="800" dirty="0">
                          <a:latin typeface="BIZ UDPゴシック" panose="020B0400000000000000" pitchFamily="50" charset="-128"/>
                          <a:ea typeface="BIZ UDPゴシック" panose="020B0400000000000000" pitchFamily="50" charset="-128"/>
                        </a:rPr>
                        <a:t>％</a:t>
                      </a:r>
                    </a:p>
                  </a:txBody>
                  <a:tcPr anchor="ctr"/>
                </a:tc>
                <a:tc>
                  <a:txBody>
                    <a:bodyPr/>
                    <a:lstStyle/>
                    <a:p>
                      <a:pPr algn="ctr"/>
                      <a:r>
                        <a:rPr kumimoji="1" lang="en-US" altLang="ja-JP" sz="800" dirty="0">
                          <a:latin typeface="BIZ UDPゴシック" panose="020B0400000000000000" pitchFamily="50" charset="-128"/>
                          <a:ea typeface="BIZ UDPゴシック" panose="020B0400000000000000" pitchFamily="50" charset="-128"/>
                        </a:rPr>
                        <a:t>92</a:t>
                      </a:r>
                      <a:r>
                        <a:rPr kumimoji="1" lang="ja-JP" altLang="en-US" sz="800" dirty="0">
                          <a:latin typeface="BIZ UDPゴシック" panose="020B0400000000000000" pitchFamily="50" charset="-128"/>
                          <a:ea typeface="BIZ UDPゴシック" panose="020B0400000000000000" pitchFamily="50" charset="-128"/>
                        </a:rPr>
                        <a:t>％</a:t>
                      </a:r>
                    </a:p>
                  </a:txBody>
                  <a:tcPr anchor="ctr"/>
                </a:tc>
                <a:extLst>
                  <a:ext uri="{0D108BD9-81ED-4DB2-BD59-A6C34878D82A}">
                    <a16:rowId xmlns:a16="http://schemas.microsoft.com/office/drawing/2014/main" val="3535204633"/>
                  </a:ext>
                </a:extLst>
              </a:tr>
            </a:tbl>
          </a:graphicData>
        </a:graphic>
      </p:graphicFrame>
      <p:sp>
        <p:nvSpPr>
          <p:cNvPr id="11" name="コンテンツ プレースホルダ 2">
            <a:extLst>
              <a:ext uri="{FF2B5EF4-FFF2-40B4-BE49-F238E27FC236}">
                <a16:creationId xmlns:a16="http://schemas.microsoft.com/office/drawing/2014/main" id="{062B37BD-A8C3-2616-5304-87C50DA11F49}"/>
              </a:ext>
            </a:extLst>
          </p:cNvPr>
          <p:cNvSpPr txBox="1">
            <a:spLocks/>
          </p:cNvSpPr>
          <p:nvPr/>
        </p:nvSpPr>
        <p:spPr>
          <a:xfrm>
            <a:off x="374564" y="5445056"/>
            <a:ext cx="6161328" cy="1359273"/>
          </a:xfrm>
          <a:prstGeom prst="rect">
            <a:avLst/>
          </a:prstGeom>
        </p:spPr>
        <p:txBody>
          <a:bodyPr vert="horz" lIns="91440" tIns="45720" rIns="91440" bIns="45720" rtlCol="0" anchor="ctr">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ts val="1600"/>
              </a:lnSpc>
              <a:spcBef>
                <a:spcPts val="0"/>
              </a:spcBef>
            </a:pPr>
            <a:r>
              <a:rPr lang="ja-JP" altLang="en-US" sz="1000" dirty="0" smtClean="0">
                <a:latin typeface="BIZ UDゴシック" panose="020B0400000000000000" pitchFamily="49" charset="-128"/>
                <a:ea typeface="BIZ UDゴシック" panose="020B0400000000000000" pitchFamily="49" charset="-128"/>
              </a:rPr>
              <a:t>① </a:t>
            </a:r>
            <a:r>
              <a:rPr lang="ja-JP" altLang="en-US" sz="1000" dirty="0">
                <a:latin typeface="BIZ UDゴシック" panose="020B0400000000000000" pitchFamily="49" charset="-128"/>
                <a:ea typeface="BIZ UDゴシック" panose="020B0400000000000000" pitchFamily="49" charset="-128"/>
              </a:rPr>
              <a:t>鉄道</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6</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路線</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:23</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駅</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a:t>
            </a:r>
            <a:r>
              <a:rPr lang="ja-JP" altLang="en-US" sz="1000" dirty="0">
                <a:latin typeface="BIZ UDゴシック" panose="020B0400000000000000" pitchFamily="49" charset="-128"/>
                <a:ea typeface="BIZ UDゴシック" panose="020B0400000000000000" pitchFamily="49" charset="-128"/>
              </a:rPr>
              <a:t>・路線バス</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4</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社</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:25</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系統</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a:t>
            </a:r>
            <a:r>
              <a:rPr lang="ja-JP" altLang="en-US" sz="1000" dirty="0">
                <a:latin typeface="BIZ UDゴシック" panose="020B0400000000000000" pitchFamily="49" charset="-128"/>
                <a:ea typeface="BIZ UDゴシック" panose="020B0400000000000000" pitchFamily="49" charset="-128"/>
              </a:rPr>
              <a:t>・コミュニティバス</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1</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地区</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a:t>
            </a:r>
            <a:r>
              <a:rPr lang="ja-JP" altLang="en-US" sz="1000" dirty="0">
                <a:latin typeface="BIZ UDゴシック" panose="020B0400000000000000" pitchFamily="49" charset="-128"/>
                <a:ea typeface="BIZ UDゴシック" panose="020B0400000000000000" pitchFamily="49" charset="-128"/>
              </a:rPr>
              <a:t>・タクシー</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8</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社</a:t>
            </a:r>
            <a:r>
              <a:rPr lang="en-US" altLang="ja-JP" sz="900" dirty="0" smtClean="0">
                <a:solidFill>
                  <a:schemeClr val="bg1">
                    <a:lumMod val="65000"/>
                  </a:schemeClr>
                </a:solidFill>
                <a:latin typeface="BIZ UDゴシック" panose="020B0400000000000000" pitchFamily="49" charset="-128"/>
                <a:ea typeface="BIZ UDゴシック" panose="020B0400000000000000" pitchFamily="49" charset="-128"/>
              </a:rPr>
              <a:t>:</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約</a:t>
            </a:r>
            <a:r>
              <a:rPr lang="en-US" altLang="ja-JP" sz="900" dirty="0" smtClean="0">
                <a:solidFill>
                  <a:schemeClr val="bg1">
                    <a:lumMod val="65000"/>
                  </a:schemeClr>
                </a:solidFill>
                <a:latin typeface="BIZ UDゴシック" panose="020B0400000000000000" pitchFamily="49" charset="-128"/>
                <a:ea typeface="BIZ UDゴシック" panose="020B0400000000000000" pitchFamily="49" charset="-128"/>
              </a:rPr>
              <a:t>450</a:t>
            </a:r>
            <a:r>
              <a:rPr lang="ja-JP" altLang="en-US" sz="900" dirty="0" smtClean="0">
                <a:solidFill>
                  <a:schemeClr val="bg1">
                    <a:lumMod val="65000"/>
                  </a:schemeClr>
                </a:solidFill>
                <a:latin typeface="BIZ UDゴシック" panose="020B0400000000000000" pitchFamily="49" charset="-128"/>
                <a:ea typeface="BIZ UDゴシック" panose="020B0400000000000000" pitchFamily="49" charset="-128"/>
              </a:rPr>
              <a:t>台</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a:t>
            </a:r>
          </a:p>
          <a:p>
            <a:pPr algn="l">
              <a:lnSpc>
                <a:spcPts val="1600"/>
              </a:lnSpc>
              <a:spcBef>
                <a:spcPts val="0"/>
              </a:spcBef>
            </a:pPr>
            <a:r>
              <a:rPr lang="ja-JP" altLang="en-US" sz="1000" dirty="0" smtClean="0">
                <a:latin typeface="BIZ UDゴシック" panose="020B0400000000000000" pitchFamily="49" charset="-128"/>
                <a:ea typeface="BIZ UDゴシック" panose="020B0400000000000000" pitchFamily="49" charset="-128"/>
              </a:rPr>
              <a:t>② </a:t>
            </a:r>
            <a:r>
              <a:rPr lang="ja-JP" altLang="en-US" sz="1000" dirty="0">
                <a:latin typeface="BIZ UDゴシック" panose="020B0400000000000000" pitchFamily="49" charset="-128"/>
                <a:ea typeface="BIZ UDゴシック" panose="020B0400000000000000" pitchFamily="49" charset="-128"/>
              </a:rPr>
              <a:t>福祉有償運送</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8</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団体</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a:t>
            </a:r>
            <a:r>
              <a:rPr lang="ja-JP" altLang="en-US" sz="1000" dirty="0">
                <a:latin typeface="BIZ UDゴシック" panose="020B0400000000000000" pitchFamily="49" charset="-128"/>
                <a:ea typeface="BIZ UDゴシック" panose="020B0400000000000000" pitchFamily="49" charset="-128"/>
              </a:rPr>
              <a:t>・介護タクシー</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5</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社</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a:t>
            </a:r>
            <a:r>
              <a:rPr lang="ja-JP" altLang="en-US" sz="1000" dirty="0">
                <a:latin typeface="BIZ UDゴシック" panose="020B0400000000000000" pitchFamily="49" charset="-128"/>
                <a:ea typeface="BIZ UDゴシック" panose="020B0400000000000000" pitchFamily="49" charset="-128"/>
              </a:rPr>
              <a:t>・グリーンスローモビリティ［福祉］</a:t>
            </a:r>
            <a:r>
              <a:rPr lang="ja-JP" altLang="en-US" sz="900" dirty="0" smtClean="0">
                <a:solidFill>
                  <a:schemeClr val="bg1">
                    <a:lumMod val="65000"/>
                  </a:schemeClr>
                </a:solidFill>
                <a:latin typeface="BIZ UDゴシック" panose="020B0400000000000000" pitchFamily="49" charset="-128"/>
                <a:ea typeface="BIZ UDゴシック" panose="020B0400000000000000" pitchFamily="49" charset="-128"/>
              </a:rPr>
              <a:t>（</a:t>
            </a:r>
            <a:r>
              <a:rPr lang="en-US" altLang="ja-JP" sz="900" dirty="0" smtClean="0">
                <a:solidFill>
                  <a:schemeClr val="bg1">
                    <a:lumMod val="65000"/>
                  </a:schemeClr>
                </a:solidFill>
                <a:latin typeface="BIZ UDゴシック" panose="020B0400000000000000" pitchFamily="49" charset="-128"/>
                <a:ea typeface="BIZ UDゴシック" panose="020B0400000000000000" pitchFamily="49" charset="-128"/>
              </a:rPr>
              <a:t>4</a:t>
            </a:r>
            <a:r>
              <a:rPr lang="ja-JP" altLang="en-US" sz="900" dirty="0" smtClean="0">
                <a:solidFill>
                  <a:schemeClr val="bg1">
                    <a:lumMod val="65000"/>
                  </a:schemeClr>
                </a:solidFill>
                <a:latin typeface="BIZ UDゴシック" panose="020B0400000000000000" pitchFamily="49" charset="-128"/>
                <a:ea typeface="BIZ UDゴシック" panose="020B0400000000000000" pitchFamily="49" charset="-128"/>
              </a:rPr>
              <a:t>地区</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a:t>
            </a:r>
            <a:endParaRPr lang="en-US" altLang="ja-JP" sz="900" dirty="0">
              <a:solidFill>
                <a:schemeClr val="bg1">
                  <a:lumMod val="65000"/>
                </a:schemeClr>
              </a:solidFill>
              <a:latin typeface="BIZ UDゴシック" panose="020B0400000000000000" pitchFamily="49" charset="-128"/>
              <a:ea typeface="BIZ UDゴシック" panose="020B0400000000000000" pitchFamily="49" charset="-128"/>
            </a:endParaRPr>
          </a:p>
          <a:p>
            <a:pPr algn="l">
              <a:lnSpc>
                <a:spcPts val="1700"/>
              </a:lnSpc>
              <a:spcBef>
                <a:spcPts val="0"/>
              </a:spcBef>
            </a:pPr>
            <a:r>
              <a:rPr lang="ja-JP" altLang="en-US" sz="1000" dirty="0" smtClean="0">
                <a:latin typeface="BIZ UDゴシック" panose="020B0400000000000000" pitchFamily="49" charset="-128"/>
                <a:ea typeface="BIZ UDゴシック" panose="020B0400000000000000" pitchFamily="49" charset="-128"/>
              </a:rPr>
              <a:t>③ </a:t>
            </a:r>
            <a:r>
              <a:rPr lang="ja-JP" altLang="en-US" sz="1000" dirty="0">
                <a:latin typeface="BIZ UDゴシック" panose="020B0400000000000000" pitchFamily="49" charset="-128"/>
                <a:ea typeface="BIZ UDゴシック" panose="020B0400000000000000" pitchFamily="49" charset="-128"/>
              </a:rPr>
              <a:t>道路網は整備されている</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（一般</a:t>
            </a:r>
            <a:r>
              <a:rPr lang="ja-JP" altLang="en-US" sz="900" dirty="0" smtClean="0">
                <a:solidFill>
                  <a:schemeClr val="bg1">
                    <a:lumMod val="65000"/>
                  </a:schemeClr>
                </a:solidFill>
                <a:latin typeface="BIZ UDゴシック" panose="020B0400000000000000" pitchFamily="49" charset="-128"/>
                <a:ea typeface="BIZ UDゴシック" panose="020B0400000000000000" pitchFamily="49" charset="-128"/>
              </a:rPr>
              <a:t>国道約</a:t>
            </a:r>
            <a:r>
              <a:rPr lang="en-US" altLang="ja-JP" sz="900" dirty="0" smtClean="0">
                <a:solidFill>
                  <a:schemeClr val="bg1">
                    <a:lumMod val="65000"/>
                  </a:schemeClr>
                </a:solidFill>
                <a:latin typeface="BIZ UDゴシック" panose="020B0400000000000000" pitchFamily="49" charset="-128"/>
                <a:ea typeface="BIZ UDゴシック" panose="020B0400000000000000" pitchFamily="49" charset="-128"/>
              </a:rPr>
              <a:t>17.4km</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a:t>
            </a:r>
            <a:r>
              <a:rPr lang="ja-JP" altLang="en-US" sz="900" dirty="0" smtClean="0">
                <a:solidFill>
                  <a:schemeClr val="bg1">
                    <a:lumMod val="65000"/>
                  </a:schemeClr>
                </a:solidFill>
                <a:latin typeface="BIZ UDゴシック" panose="020B0400000000000000" pitchFamily="49" charset="-128"/>
                <a:ea typeface="BIZ UDゴシック" panose="020B0400000000000000" pitchFamily="49" charset="-128"/>
              </a:rPr>
              <a:t>県道約</a:t>
            </a:r>
            <a:r>
              <a:rPr lang="en-US" altLang="ja-JP" sz="900" dirty="0" smtClean="0">
                <a:solidFill>
                  <a:schemeClr val="bg1">
                    <a:lumMod val="65000"/>
                  </a:schemeClr>
                </a:solidFill>
                <a:latin typeface="BIZ UDゴシック" panose="020B0400000000000000" pitchFamily="49" charset="-128"/>
                <a:ea typeface="BIZ UDゴシック" panose="020B0400000000000000" pitchFamily="49" charset="-128"/>
              </a:rPr>
              <a:t>48.4km</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a:t>
            </a:r>
            <a:r>
              <a:rPr lang="ja-JP" altLang="en-US" sz="900" dirty="0" smtClean="0">
                <a:solidFill>
                  <a:schemeClr val="bg1">
                    <a:lumMod val="65000"/>
                  </a:schemeClr>
                </a:solidFill>
                <a:latin typeface="BIZ UDゴシック" panose="020B0400000000000000" pitchFamily="49" charset="-128"/>
                <a:ea typeface="BIZ UDゴシック" panose="020B0400000000000000" pitchFamily="49" charset="-128"/>
              </a:rPr>
              <a:t>市道約</a:t>
            </a:r>
            <a:r>
              <a:rPr lang="en-US" altLang="ja-JP" sz="900" dirty="0" smtClean="0">
                <a:solidFill>
                  <a:schemeClr val="bg1">
                    <a:lumMod val="65000"/>
                  </a:schemeClr>
                </a:solidFill>
                <a:latin typeface="BIZ UDゴシック" panose="020B0400000000000000" pitchFamily="49" charset="-128"/>
                <a:ea typeface="BIZ UDゴシック" panose="020B0400000000000000" pitchFamily="49" charset="-128"/>
              </a:rPr>
              <a:t>1,130km</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a:t>
            </a:r>
            <a:r>
              <a:rPr lang="en-US" altLang="ja-JP" sz="900" dirty="0" smtClean="0">
                <a:solidFill>
                  <a:schemeClr val="bg1">
                    <a:lumMod val="65000"/>
                  </a:schemeClr>
                </a:solidFill>
                <a:latin typeface="BIZ UDゴシック" panose="020B0400000000000000" pitchFamily="49" charset="-128"/>
                <a:ea typeface="BIZ UDゴシック" panose="020B0400000000000000" pitchFamily="49" charset="-128"/>
              </a:rPr>
              <a:t>2023</a:t>
            </a:r>
            <a:r>
              <a:rPr lang="ja-JP" altLang="en-US" sz="900" dirty="0" smtClean="0">
                <a:solidFill>
                  <a:schemeClr val="bg1">
                    <a:lumMod val="65000"/>
                  </a:schemeClr>
                </a:solidFill>
                <a:latin typeface="BIZ UDゴシック" panose="020B0400000000000000" pitchFamily="49" charset="-128"/>
                <a:ea typeface="BIZ UDゴシック" panose="020B0400000000000000" pitchFamily="49" charset="-128"/>
              </a:rPr>
              <a:t>年</a:t>
            </a:r>
            <a:r>
              <a:rPr lang="en-US" altLang="ja-JP" sz="1000" dirty="0">
                <a:solidFill>
                  <a:schemeClr val="bg1">
                    <a:lumMod val="65000"/>
                  </a:schemeClr>
                </a:solidFill>
                <a:latin typeface="BIZ UDゴシック" panose="020B0400000000000000" pitchFamily="49" charset="-128"/>
                <a:ea typeface="BIZ UDゴシック" panose="020B0400000000000000" pitchFamily="49" charset="-128"/>
              </a:rPr>
              <a:t/>
            </a:r>
            <a:br>
              <a:rPr lang="en-US" altLang="ja-JP" sz="1000" dirty="0">
                <a:solidFill>
                  <a:schemeClr val="bg1">
                    <a:lumMod val="65000"/>
                  </a:schemeClr>
                </a:solidFill>
                <a:latin typeface="BIZ UDゴシック" panose="020B0400000000000000" pitchFamily="49" charset="-128"/>
                <a:ea typeface="BIZ UDゴシック" panose="020B0400000000000000" pitchFamily="49" charset="-128"/>
              </a:rPr>
            </a:br>
            <a:r>
              <a:rPr lang="ja-JP" altLang="en-US" sz="1000" dirty="0" smtClean="0">
                <a:latin typeface="BIZ UDゴシック" panose="020B0400000000000000" pitchFamily="49" charset="-128"/>
                <a:ea typeface="BIZ UDゴシック" panose="020B0400000000000000" pitchFamily="49" charset="-128"/>
              </a:rPr>
              <a:t>④ </a:t>
            </a:r>
            <a:r>
              <a:rPr lang="ja-JP" altLang="en-US" sz="1000" dirty="0">
                <a:latin typeface="BIZ UDゴシック" panose="020B0400000000000000" pitchFamily="49" charset="-128"/>
                <a:ea typeface="BIZ UDゴシック" panose="020B0400000000000000" pitchFamily="49" charset="-128"/>
              </a:rPr>
              <a:t>車両の保有</a:t>
            </a:r>
            <a:r>
              <a:rPr lang="ja-JP" altLang="en-US" sz="1000" dirty="0" smtClean="0">
                <a:latin typeface="BIZ UDゴシック" panose="020B0400000000000000" pitchFamily="49" charset="-128"/>
                <a:ea typeface="BIZ UDゴシック" panose="020B0400000000000000" pitchFamily="49" charset="-128"/>
              </a:rPr>
              <a:t>台数</a:t>
            </a:r>
            <a:r>
              <a:rPr lang="ja-JP" altLang="en-US" sz="900" dirty="0" smtClean="0">
                <a:solidFill>
                  <a:schemeClr val="bg1">
                    <a:lumMod val="65000"/>
                  </a:schemeClr>
                </a:solidFill>
                <a:latin typeface="BIZ UDゴシック" panose="020B0400000000000000" pitchFamily="49" charset="-128"/>
                <a:ea typeface="BIZ UDゴシック" panose="020B0400000000000000" pitchFamily="49" charset="-128"/>
              </a:rPr>
              <a:t>（</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自動車</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:120,144</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台・軽自</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:52,588</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台・自動二輪</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:5,897</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台・原付</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:32,016</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台）</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2023</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年</a:t>
            </a:r>
            <a:endParaRPr lang="en-US" altLang="ja-JP" sz="1000" dirty="0">
              <a:solidFill>
                <a:schemeClr val="bg1">
                  <a:lumMod val="65000"/>
                </a:schemeClr>
              </a:solidFill>
              <a:latin typeface="BIZ UDゴシック" panose="020B0400000000000000" pitchFamily="49" charset="-128"/>
              <a:ea typeface="BIZ UDゴシック" panose="020B0400000000000000" pitchFamily="49" charset="-128"/>
            </a:endParaRPr>
          </a:p>
          <a:p>
            <a:pPr algn="l">
              <a:lnSpc>
                <a:spcPts val="1700"/>
              </a:lnSpc>
              <a:spcBef>
                <a:spcPts val="0"/>
              </a:spcBef>
            </a:pPr>
            <a:r>
              <a:rPr lang="ja-JP" altLang="en-US" sz="1000" dirty="0" smtClean="0">
                <a:latin typeface="BIZ UDゴシック" panose="020B0400000000000000" pitchFamily="49" charset="-128"/>
                <a:ea typeface="BIZ UDゴシック" panose="020B0400000000000000" pitchFamily="49" charset="-128"/>
              </a:rPr>
              <a:t>⑤ </a:t>
            </a:r>
            <a:r>
              <a:rPr lang="ja-JP" altLang="en-US" sz="1000" dirty="0">
                <a:latin typeface="BIZ UDゴシック" panose="020B0400000000000000" pitchFamily="49" charset="-128"/>
                <a:ea typeface="BIZ UDゴシック" panose="020B0400000000000000" pitchFamily="49" charset="-128"/>
              </a:rPr>
              <a:t>自転車登録</a:t>
            </a:r>
            <a:r>
              <a:rPr lang="ja-JP" altLang="en-US" sz="1000" dirty="0" smtClean="0">
                <a:latin typeface="BIZ UDゴシック" panose="020B0400000000000000" pitchFamily="49" charset="-128"/>
                <a:ea typeface="BIZ UDゴシック" panose="020B0400000000000000" pitchFamily="49" charset="-128"/>
              </a:rPr>
              <a:t>台数</a:t>
            </a:r>
            <a:r>
              <a:rPr lang="ja-JP" altLang="en-US" sz="900" dirty="0" smtClean="0">
                <a:solidFill>
                  <a:schemeClr val="bg1">
                    <a:lumMod val="65000"/>
                  </a:schemeClr>
                </a:solidFill>
                <a:latin typeface="BIZ UDゴシック" panose="020B0400000000000000" pitchFamily="49" charset="-128"/>
                <a:ea typeface="BIZ UDゴシック" panose="020B0400000000000000" pitchFamily="49" charset="-128"/>
              </a:rPr>
              <a:t>（</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警察署管内</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:303,916</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台 市内販売店で登録された台数）</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2023</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年</a:t>
            </a:r>
            <a:endParaRPr lang="en-US" altLang="ja-JP" sz="900" dirty="0">
              <a:solidFill>
                <a:schemeClr val="bg1">
                  <a:lumMod val="65000"/>
                </a:schemeClr>
              </a:solidFill>
              <a:latin typeface="BIZ UDゴシック" panose="020B0400000000000000" pitchFamily="49" charset="-128"/>
              <a:ea typeface="BIZ UDゴシック" panose="020B0400000000000000" pitchFamily="49" charset="-128"/>
            </a:endParaRPr>
          </a:p>
        </p:txBody>
      </p:sp>
      <p:sp>
        <p:nvSpPr>
          <p:cNvPr id="12" name="角丸四角形 11"/>
          <p:cNvSpPr/>
          <p:nvPr/>
        </p:nvSpPr>
        <p:spPr>
          <a:xfrm>
            <a:off x="218779" y="7217337"/>
            <a:ext cx="6300130" cy="2461051"/>
          </a:xfrm>
          <a:prstGeom prst="roundRect">
            <a:avLst>
              <a:gd name="adj" fmla="val 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コンテンツ プレースホルダ 2"/>
          <p:cNvSpPr txBox="1">
            <a:spLocks/>
          </p:cNvSpPr>
          <p:nvPr/>
        </p:nvSpPr>
        <p:spPr>
          <a:xfrm>
            <a:off x="240018" y="7796323"/>
            <a:ext cx="6263608" cy="1766939"/>
          </a:xfrm>
          <a:prstGeom prst="rect">
            <a:avLst/>
          </a:prstGeom>
        </p:spPr>
        <p:txBody>
          <a:bodyPr vert="horz" lIns="91440" tIns="45720" rIns="91440" bIns="45720" rtlCol="0">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ts val="1600"/>
              </a:lnSpc>
              <a:spcBef>
                <a:spcPts val="0"/>
              </a:spcBef>
            </a:pPr>
            <a:r>
              <a:rPr lang="ja-JP" altLang="en-US" sz="1000" dirty="0">
                <a:latin typeface="BIZ UDゴシック" panose="020B0400000000000000" pitchFamily="49" charset="-128"/>
                <a:ea typeface="BIZ UDゴシック" panose="020B0400000000000000" pitchFamily="49" charset="-128"/>
              </a:rPr>
              <a:t>  ① 個別性の高い交通弱者の需要の増加 </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（高齢化・車椅子・ベビーカー・シルバーカー）</a:t>
            </a:r>
            <a: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t/>
            </a:r>
            <a:br>
              <a:rPr lang="en-US" altLang="ja-JP" sz="900" dirty="0">
                <a:solidFill>
                  <a:schemeClr val="bg1">
                    <a:lumMod val="65000"/>
                  </a:schemeClr>
                </a:solidFill>
                <a:latin typeface="BIZ UDゴシック" panose="020B0400000000000000" pitchFamily="49" charset="-128"/>
                <a:ea typeface="BIZ UDゴシック" panose="020B0400000000000000" pitchFamily="49" charset="-128"/>
              </a:rPr>
            </a:br>
            <a:r>
              <a:rPr lang="ja-JP" altLang="en-US" sz="1000" dirty="0">
                <a:latin typeface="BIZ UDゴシック" panose="020B0400000000000000" pitchFamily="49" charset="-128"/>
                <a:ea typeface="BIZ UDゴシック" panose="020B0400000000000000" pitchFamily="49" charset="-128"/>
              </a:rPr>
              <a:t>  </a:t>
            </a:r>
            <a:r>
              <a:rPr lang="ja-JP" altLang="en-US" sz="1000" dirty="0" smtClean="0">
                <a:latin typeface="BIZ UDゴシック" panose="020B0400000000000000" pitchFamily="49" charset="-128"/>
                <a:ea typeface="BIZ UDゴシック" panose="020B0400000000000000" pitchFamily="49" charset="-128"/>
              </a:rPr>
              <a:t>② 高齢化</a:t>
            </a:r>
            <a:r>
              <a:rPr lang="ja-JP" altLang="en-US" sz="1000" dirty="0">
                <a:latin typeface="BIZ UDゴシック" panose="020B0400000000000000" pitchFamily="49" charset="-128"/>
                <a:ea typeface="BIZ UDゴシック" panose="020B0400000000000000" pitchFamily="49" charset="-128"/>
              </a:rPr>
              <a:t>に</a:t>
            </a:r>
            <a:r>
              <a:rPr lang="ja-JP" altLang="en-US" sz="1000" dirty="0" smtClean="0">
                <a:latin typeface="BIZ UDゴシック" panose="020B0400000000000000" pitchFamily="49" charset="-128"/>
                <a:ea typeface="BIZ UDゴシック" panose="020B0400000000000000" pitchFamily="49" charset="-128"/>
              </a:rPr>
              <a:t>より買い物</a:t>
            </a:r>
            <a:r>
              <a:rPr lang="ja-JP" altLang="en-US" sz="1000" dirty="0">
                <a:latin typeface="BIZ UDゴシック" panose="020B0400000000000000" pitchFamily="49" charset="-128"/>
                <a:ea typeface="BIZ UDゴシック" panose="020B0400000000000000" pitchFamily="49" charset="-128"/>
              </a:rPr>
              <a:t>や通院など</a:t>
            </a:r>
            <a:r>
              <a:rPr lang="ja-JP" altLang="en-US" sz="1000" dirty="0" smtClean="0">
                <a:latin typeface="BIZ UDゴシック" panose="020B0400000000000000" pitchFamily="49" charset="-128"/>
                <a:ea typeface="BIZ UDゴシック" panose="020B0400000000000000" pitchFamily="49" charset="-128"/>
              </a:rPr>
              <a:t>地</a:t>
            </a:r>
            <a:r>
              <a:rPr lang="ja-JP" altLang="en-US" sz="1000" dirty="0">
                <a:latin typeface="BIZ UDゴシック" panose="020B0400000000000000" pitchFamily="49" charset="-128"/>
                <a:ea typeface="BIZ UDゴシック" panose="020B0400000000000000" pitchFamily="49" charset="-128"/>
              </a:rPr>
              <a:t>域内の近距離</a:t>
            </a:r>
            <a:r>
              <a:rPr lang="ja-JP" altLang="en-US" sz="1000" dirty="0" smtClean="0">
                <a:latin typeface="BIZ UDゴシック" panose="020B0400000000000000" pitchFamily="49" charset="-128"/>
                <a:ea typeface="BIZ UDゴシック" panose="020B0400000000000000" pitchFamily="49" charset="-128"/>
              </a:rPr>
              <a:t>移動のニーズ対応</a:t>
            </a:r>
            <a:r>
              <a:rPr lang="ja-JP" altLang="en-US" sz="900" dirty="0" smtClean="0">
                <a:solidFill>
                  <a:schemeClr val="bg1">
                    <a:lumMod val="65000"/>
                  </a:schemeClr>
                </a:solidFill>
                <a:latin typeface="BIZ UDゴシック" panose="020B0400000000000000" pitchFamily="49" charset="-128"/>
                <a:ea typeface="BIZ UDゴシック" panose="020B0400000000000000" pitchFamily="49" charset="-128"/>
              </a:rPr>
              <a:t>（</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ファースト・ラストワンマイル）</a:t>
            </a:r>
            <a:r>
              <a:rPr lang="en-US" altLang="ja-JP" sz="1000" dirty="0">
                <a:latin typeface="BIZ UDゴシック" panose="020B0400000000000000" pitchFamily="49" charset="-128"/>
                <a:ea typeface="BIZ UDゴシック" panose="020B0400000000000000" pitchFamily="49" charset="-128"/>
              </a:rPr>
              <a:t/>
            </a:r>
            <a:br>
              <a:rPr lang="en-US" altLang="ja-JP" sz="1000" dirty="0">
                <a:latin typeface="BIZ UDゴシック" panose="020B0400000000000000" pitchFamily="49" charset="-128"/>
                <a:ea typeface="BIZ UDゴシック" panose="020B0400000000000000" pitchFamily="49" charset="-128"/>
              </a:rPr>
            </a:br>
            <a:r>
              <a:rPr lang="ja-JP" altLang="en-US" sz="1000" dirty="0">
                <a:latin typeface="BIZ UDゴシック" panose="020B0400000000000000" pitchFamily="49" charset="-128"/>
                <a:ea typeface="BIZ UDゴシック" panose="020B0400000000000000" pitchFamily="49" charset="-128"/>
              </a:rPr>
              <a:t>  </a:t>
            </a:r>
            <a:r>
              <a:rPr lang="ja-JP" altLang="en-US" sz="1000" dirty="0" smtClean="0">
                <a:latin typeface="BIZ UDゴシック" panose="020B0400000000000000" pitchFamily="49" charset="-128"/>
                <a:ea typeface="BIZ UDゴシック" panose="020B0400000000000000" pitchFamily="49" charset="-128"/>
              </a:rPr>
              <a:t>③ </a:t>
            </a:r>
            <a:r>
              <a:rPr lang="ja-JP" altLang="en-US" sz="1000" dirty="0">
                <a:latin typeface="BIZ UDゴシック" panose="020B0400000000000000" pitchFamily="49" charset="-128"/>
                <a:ea typeface="BIZ UDゴシック" panose="020B0400000000000000" pitchFamily="49" charset="-128"/>
              </a:rPr>
              <a:t>交通事業者の乗務員不足の状況に加え、</a:t>
            </a:r>
            <a:r>
              <a:rPr lang="en-US" altLang="ja-JP" sz="1000" dirty="0">
                <a:latin typeface="BIZ UDゴシック" panose="020B0400000000000000" pitchFamily="49" charset="-128"/>
                <a:ea typeface="BIZ UDゴシック" panose="020B0400000000000000" pitchFamily="49" charset="-128"/>
              </a:rPr>
              <a:t>2024</a:t>
            </a:r>
            <a:r>
              <a:rPr lang="ja-JP" altLang="en-US" sz="1000" dirty="0">
                <a:latin typeface="BIZ UDゴシック" panose="020B0400000000000000" pitchFamily="49" charset="-128"/>
                <a:ea typeface="BIZ UDゴシック" panose="020B0400000000000000" pitchFamily="49" charset="-128"/>
              </a:rPr>
              <a:t>年からの労働時間の上限</a:t>
            </a:r>
            <a:r>
              <a:rPr lang="ja-JP" altLang="en-US" sz="1000" dirty="0" smtClean="0">
                <a:latin typeface="BIZ UDゴシック" panose="020B0400000000000000" pitchFamily="49" charset="-128"/>
                <a:ea typeface="BIZ UDゴシック" panose="020B0400000000000000" pitchFamily="49" charset="-128"/>
              </a:rPr>
              <a:t>規制による減便</a:t>
            </a:r>
            <a:endParaRPr lang="en-US" altLang="ja-JP" sz="900" dirty="0">
              <a:solidFill>
                <a:schemeClr val="bg1">
                  <a:lumMod val="65000"/>
                </a:schemeClr>
              </a:solidFill>
              <a:latin typeface="BIZ UDゴシック" panose="020B0400000000000000" pitchFamily="49" charset="-128"/>
              <a:ea typeface="BIZ UDゴシック" panose="020B0400000000000000" pitchFamily="49" charset="-128"/>
            </a:endParaRPr>
          </a:p>
          <a:p>
            <a:pPr algn="l" defTabSz="457200">
              <a:lnSpc>
                <a:spcPts val="1600"/>
              </a:lnSpc>
              <a:spcBef>
                <a:spcPts val="0"/>
              </a:spcBef>
              <a:defRPr/>
            </a:pPr>
            <a:r>
              <a:rPr lang="ja-JP" altLang="en-US" sz="1000" dirty="0">
                <a:latin typeface="BIZ UDゴシック" panose="020B0400000000000000" pitchFamily="49" charset="-128"/>
                <a:ea typeface="BIZ UDゴシック" panose="020B0400000000000000" pitchFamily="49" charset="-128"/>
              </a:rPr>
              <a:t>　</a:t>
            </a:r>
            <a:r>
              <a:rPr lang="ja-JP" altLang="en-US" sz="1000" dirty="0" smtClean="0">
                <a:latin typeface="BIZ UDゴシック" panose="020B0400000000000000" pitchFamily="49" charset="-128"/>
                <a:ea typeface="BIZ UDゴシック" panose="020B0400000000000000" pitchFamily="49" charset="-128"/>
              </a:rPr>
              <a:t>④ </a:t>
            </a:r>
            <a:r>
              <a:rPr lang="ja-JP" altLang="en-US" sz="1000" dirty="0">
                <a:latin typeface="BIZ UDゴシック" panose="020B0400000000000000" pitchFamily="49" charset="-128"/>
                <a:ea typeface="BIZ UDゴシック" panose="020B0400000000000000" pitchFamily="49" charset="-128"/>
              </a:rPr>
              <a:t>交通空白・不便</a:t>
            </a:r>
            <a:r>
              <a:rPr lang="ja-JP" altLang="en-US" sz="1000" dirty="0" smtClean="0">
                <a:latin typeface="BIZ UDゴシック" panose="020B0400000000000000" pitchFamily="49" charset="-128"/>
                <a:ea typeface="BIZ UDゴシック" panose="020B0400000000000000" pitchFamily="49" charset="-128"/>
              </a:rPr>
              <a:t>地域の散在</a:t>
            </a:r>
            <a:endParaRPr lang="en-US" altLang="ja-JP" sz="1000" dirty="0" smtClean="0">
              <a:latin typeface="BIZ UDゴシック" panose="020B0400000000000000" pitchFamily="49" charset="-128"/>
              <a:ea typeface="BIZ UDゴシック" panose="020B0400000000000000" pitchFamily="49" charset="-128"/>
            </a:endParaRPr>
          </a:p>
          <a:p>
            <a:pPr algn="l" defTabSz="457200">
              <a:lnSpc>
                <a:spcPts val="1600"/>
              </a:lnSpc>
              <a:spcBef>
                <a:spcPts val="0"/>
              </a:spcBef>
              <a:defRPr/>
            </a:pPr>
            <a:r>
              <a:rPr lang="ja-JP" altLang="en-US" sz="1000" dirty="0" smtClean="0">
                <a:latin typeface="BIZ UDゴシック" panose="020B0400000000000000" pitchFamily="49" charset="-128"/>
                <a:ea typeface="BIZ UDゴシック" panose="020B0400000000000000" pitchFamily="49" charset="-128"/>
              </a:rPr>
              <a:t>　⑤ </a:t>
            </a:r>
            <a:r>
              <a:rPr lang="ja-JP" altLang="en-US" sz="1000" dirty="0">
                <a:latin typeface="BIZ UDゴシック" panose="020B0400000000000000" pitchFamily="49" charset="-128"/>
                <a:ea typeface="BIZ UDゴシック" panose="020B0400000000000000" pitchFamily="49" charset="-128"/>
              </a:rPr>
              <a:t>現状と将来を</a:t>
            </a:r>
            <a:r>
              <a:rPr lang="ja-JP" altLang="en-US" sz="1000" dirty="0" smtClean="0">
                <a:latin typeface="BIZ UDゴシック" panose="020B0400000000000000" pitchFamily="49" charset="-128"/>
                <a:ea typeface="BIZ UDゴシック" panose="020B0400000000000000" pitchFamily="49" charset="-128"/>
              </a:rPr>
              <a:t>見据えた</a:t>
            </a:r>
            <a:r>
              <a:rPr lang="ja-JP" altLang="en-US" sz="1000" dirty="0">
                <a:latin typeface="BIZ UDゴシック" panose="020B0400000000000000" pitchFamily="49" charset="-128"/>
                <a:ea typeface="BIZ UDゴシック" panose="020B0400000000000000" pitchFamily="49" charset="-128"/>
              </a:rPr>
              <a:t>多様</a:t>
            </a:r>
            <a:r>
              <a:rPr lang="ja-JP" altLang="en-US" sz="1000" dirty="0" smtClean="0">
                <a:latin typeface="BIZ UDゴシック" panose="020B0400000000000000" pitchFamily="49" charset="-128"/>
                <a:ea typeface="BIZ UDゴシック" panose="020B0400000000000000" pitchFamily="49" charset="-128"/>
              </a:rPr>
              <a:t>な</a:t>
            </a:r>
            <a:r>
              <a:rPr lang="ja-JP" altLang="en-US" sz="1000" dirty="0">
                <a:latin typeface="BIZ UDゴシック" panose="020B0400000000000000" pitchFamily="49" charset="-128"/>
                <a:ea typeface="BIZ UDゴシック" panose="020B0400000000000000" pitchFamily="49" charset="-128"/>
              </a:rPr>
              <a:t>モビリティの導入</a:t>
            </a:r>
          </a:p>
          <a:p>
            <a:pPr algn="l" defTabSz="457200">
              <a:lnSpc>
                <a:spcPts val="1400"/>
              </a:lnSpc>
              <a:spcBef>
                <a:spcPts val="0"/>
              </a:spcBef>
              <a:defRPr/>
            </a:pPr>
            <a:r>
              <a:rPr lang="ja-JP" altLang="en-US" sz="1000" dirty="0">
                <a:solidFill>
                  <a:prstClr val="black"/>
                </a:solidFill>
                <a:latin typeface="游明朝" panose="02020400000000000000" pitchFamily="18" charset="-128"/>
                <a:ea typeface="游明朝" panose="02020400000000000000" pitchFamily="18" charset="-128"/>
              </a:rPr>
              <a:t>　　</a:t>
            </a:r>
            <a:r>
              <a:rPr lang="ja-JP" altLang="en-US" sz="1000" dirty="0" smtClean="0">
                <a:solidFill>
                  <a:prstClr val="black"/>
                </a:solidFill>
                <a:latin typeface="游明朝" panose="02020400000000000000" pitchFamily="18" charset="-128"/>
                <a:ea typeface="游明朝" panose="02020400000000000000" pitchFamily="18" charset="-128"/>
              </a:rPr>
              <a:t>　</a:t>
            </a:r>
            <a:r>
              <a:rPr lang="ja-JP" altLang="en-US" sz="1000" dirty="0">
                <a:solidFill>
                  <a:prstClr val="black"/>
                </a:solidFill>
                <a:latin typeface="游明朝" panose="02020400000000000000" pitchFamily="18" charset="-128"/>
                <a:ea typeface="游明朝" panose="02020400000000000000" pitchFamily="18" charset="-128"/>
              </a:rPr>
              <a:t>　➢ 適したモビリティ・サービス・導入地域・導入時期</a:t>
            </a:r>
            <a:endParaRPr lang="en-US" altLang="ja-JP" sz="1000" dirty="0">
              <a:solidFill>
                <a:prstClr val="black"/>
              </a:solidFill>
              <a:latin typeface="游明朝" panose="02020400000000000000" pitchFamily="18" charset="-128"/>
              <a:ea typeface="游明朝" panose="02020400000000000000" pitchFamily="18" charset="-128"/>
            </a:endParaRPr>
          </a:p>
          <a:p>
            <a:pPr lvl="0" algn="l" defTabSz="457200">
              <a:lnSpc>
                <a:spcPts val="1400"/>
              </a:lnSpc>
              <a:spcBef>
                <a:spcPts val="0"/>
              </a:spcBef>
              <a:defRPr/>
            </a:pPr>
            <a:r>
              <a:rPr lang="ja-JP" altLang="en-US" sz="1000" dirty="0">
                <a:solidFill>
                  <a:prstClr val="black"/>
                </a:solidFill>
                <a:latin typeface="游明朝" panose="02020400000000000000" pitchFamily="18" charset="-128"/>
                <a:ea typeface="游明朝" panose="02020400000000000000" pitchFamily="18" charset="-128"/>
              </a:rPr>
              <a:t>　　</a:t>
            </a:r>
            <a:r>
              <a:rPr lang="ja-JP" altLang="en-US" sz="1000" dirty="0" smtClean="0">
                <a:solidFill>
                  <a:prstClr val="black"/>
                </a:solidFill>
                <a:latin typeface="游明朝" panose="02020400000000000000" pitchFamily="18" charset="-128"/>
                <a:ea typeface="游明朝" panose="02020400000000000000" pitchFamily="18" charset="-128"/>
              </a:rPr>
              <a:t>　</a:t>
            </a:r>
            <a:r>
              <a:rPr lang="ja-JP" altLang="en-US" sz="1000" dirty="0">
                <a:solidFill>
                  <a:prstClr val="black"/>
                </a:solidFill>
                <a:latin typeface="游明朝" panose="02020400000000000000" pitchFamily="18" charset="-128"/>
                <a:ea typeface="游明朝" panose="02020400000000000000" pitchFamily="18" charset="-128"/>
              </a:rPr>
              <a:t>　➢ 費用対効果（コストバランス</a:t>
            </a:r>
            <a:r>
              <a:rPr lang="ja-JP" altLang="en-US" sz="1000" dirty="0" smtClean="0">
                <a:solidFill>
                  <a:prstClr val="black"/>
                </a:solidFill>
                <a:latin typeface="游明朝" panose="02020400000000000000" pitchFamily="18" charset="-128"/>
                <a:ea typeface="游明朝" panose="02020400000000000000" pitchFamily="18" charset="-128"/>
              </a:rPr>
              <a:t>）と </a:t>
            </a:r>
            <a:r>
              <a:rPr lang="ja-JP" altLang="en-US" sz="1000" dirty="0">
                <a:solidFill>
                  <a:prstClr val="black"/>
                </a:solidFill>
                <a:latin typeface="游明朝" panose="02020400000000000000" pitchFamily="18" charset="-128"/>
                <a:ea typeface="游明朝" panose="02020400000000000000" pitchFamily="18" charset="-128"/>
              </a:rPr>
              <a:t>持続性</a:t>
            </a:r>
            <a:endParaRPr lang="ja-JP" altLang="en-US" sz="1000" dirty="0">
              <a:latin typeface="BIZ UDゴシック" panose="020B0400000000000000" pitchFamily="49" charset="-128"/>
              <a:ea typeface="BIZ UDゴシック" panose="020B0400000000000000" pitchFamily="49" charset="-128"/>
            </a:endParaRPr>
          </a:p>
          <a:p>
            <a:pPr algn="l" defTabSz="457200">
              <a:lnSpc>
                <a:spcPts val="1600"/>
              </a:lnSpc>
              <a:spcBef>
                <a:spcPts val="0"/>
              </a:spcBef>
              <a:defRPr/>
            </a:pPr>
            <a:r>
              <a:rPr lang="ja-JP" altLang="en-US" sz="1000" dirty="0">
                <a:latin typeface="BIZ UDゴシック" panose="020B0400000000000000" pitchFamily="49" charset="-128"/>
                <a:ea typeface="BIZ UDゴシック" panose="020B0400000000000000" pitchFamily="49" charset="-128"/>
              </a:rPr>
              <a:t>　</a:t>
            </a:r>
            <a:r>
              <a:rPr lang="ja-JP" altLang="en-US" sz="1000" dirty="0" smtClean="0">
                <a:latin typeface="BIZ UDゴシック" panose="020B0400000000000000" pitchFamily="49" charset="-128"/>
                <a:ea typeface="BIZ UDゴシック" panose="020B0400000000000000" pitchFamily="49" charset="-128"/>
              </a:rPr>
              <a:t>⑥</a:t>
            </a:r>
            <a:r>
              <a:rPr lang="ja-JP" altLang="en-US" sz="1000" dirty="0" smtClean="0">
                <a:solidFill>
                  <a:srgbClr val="FF0000"/>
                </a:solidFill>
                <a:latin typeface="BIZ UDゴシック" panose="020B0400000000000000" pitchFamily="49" charset="-128"/>
                <a:ea typeface="BIZ UDゴシック" panose="020B0400000000000000" pitchFamily="49" charset="-128"/>
              </a:rPr>
              <a:t> </a:t>
            </a:r>
            <a:r>
              <a:rPr lang="ja-JP" altLang="en-US" sz="1000" dirty="0">
                <a:latin typeface="BIZ UDゴシック" panose="020B0400000000000000" pitchFamily="49" charset="-128"/>
                <a:ea typeface="BIZ UDゴシック" panose="020B0400000000000000" pitchFamily="49" charset="-128"/>
              </a:rPr>
              <a:t>実際に新たなモビリティを導入しても利用者が少ない（減少）する傾向</a:t>
            </a:r>
            <a:r>
              <a:rPr lang="ja-JP" altLang="en-US" sz="900" dirty="0">
                <a:solidFill>
                  <a:schemeClr val="bg1">
                    <a:lumMod val="65000"/>
                  </a:schemeClr>
                </a:solidFill>
                <a:latin typeface="BIZ UDゴシック" panose="020B0400000000000000" pitchFamily="49" charset="-128"/>
                <a:ea typeface="BIZ UDゴシック" panose="020B0400000000000000" pitchFamily="49" charset="-128"/>
              </a:rPr>
              <a:t>（先進自治体例より</a:t>
            </a:r>
            <a:r>
              <a:rPr lang="ja-JP" altLang="en-US" sz="900" dirty="0" smtClean="0">
                <a:solidFill>
                  <a:schemeClr val="bg1">
                    <a:lumMod val="65000"/>
                  </a:schemeClr>
                </a:solidFill>
                <a:latin typeface="BIZ UDゴシック" panose="020B0400000000000000" pitchFamily="49" charset="-128"/>
                <a:ea typeface="BIZ UDゴシック" panose="020B0400000000000000" pitchFamily="49" charset="-128"/>
              </a:rPr>
              <a:t>）</a:t>
            </a:r>
            <a:endParaRPr lang="en-US" altLang="ja-JP" sz="1000" dirty="0">
              <a:solidFill>
                <a:prstClr val="black"/>
              </a:solidFill>
              <a:latin typeface="游明朝" panose="02020400000000000000" pitchFamily="18" charset="-128"/>
              <a:ea typeface="游明朝" panose="02020400000000000000" pitchFamily="18" charset="-128"/>
            </a:endParaRPr>
          </a:p>
        </p:txBody>
      </p:sp>
      <p:sp>
        <p:nvSpPr>
          <p:cNvPr id="14" name="角丸四角形 244">
            <a:extLst>
              <a:ext uri="{FF2B5EF4-FFF2-40B4-BE49-F238E27FC236}">
                <a16:creationId xmlns:a16="http://schemas.microsoft.com/office/drawing/2014/main" id="{9C202DDA-C7CD-B5AB-89F6-058542DE8EC9}"/>
              </a:ext>
            </a:extLst>
          </p:cNvPr>
          <p:cNvSpPr/>
          <p:nvPr/>
        </p:nvSpPr>
        <p:spPr>
          <a:xfrm>
            <a:off x="346284" y="7069572"/>
            <a:ext cx="628761" cy="27634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課題</a:t>
            </a: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p:txBody>
      </p:sp>
      <p:sp>
        <p:nvSpPr>
          <p:cNvPr id="15" name="コンテンツ プレースホルダ 2">
            <a:extLst>
              <a:ext uri="{FF2B5EF4-FFF2-40B4-BE49-F238E27FC236}">
                <a16:creationId xmlns:a16="http://schemas.microsoft.com/office/drawing/2014/main" id="{7C6C85F6-A210-42C1-93F0-98DCE59B6012}"/>
              </a:ext>
            </a:extLst>
          </p:cNvPr>
          <p:cNvSpPr txBox="1">
            <a:spLocks/>
          </p:cNvSpPr>
          <p:nvPr/>
        </p:nvSpPr>
        <p:spPr>
          <a:xfrm>
            <a:off x="262503" y="7443672"/>
            <a:ext cx="6161328" cy="288000"/>
          </a:xfrm>
          <a:prstGeom prst="rect">
            <a:avLst/>
          </a:prstGeom>
        </p:spPr>
        <p:txBody>
          <a:bodyPr vert="horz" lIns="91440" tIns="45720" rIns="91440" bIns="45720" rtlCol="0" anchor="ctr">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ts val="1500"/>
              </a:lnSpc>
              <a:spcBef>
                <a:spcPts val="0"/>
              </a:spcBef>
            </a:pPr>
            <a:r>
              <a:rPr lang="ja-JP" altLang="en-US" sz="1000" b="1" dirty="0">
                <a:latin typeface="BIZ UDゴシック" panose="020B0400000000000000" pitchFamily="49" charset="-128"/>
                <a:ea typeface="BIZ UDゴシック" panose="020B0400000000000000" pitchFamily="49" charset="-128"/>
              </a:rPr>
              <a:t> ◆ </a:t>
            </a:r>
            <a:r>
              <a:rPr lang="ja-JP" altLang="en-US" sz="1000" b="1" dirty="0" smtClean="0">
                <a:latin typeface="BIZ UDゴシック" panose="020B0400000000000000" pitchFamily="49" charset="-128"/>
                <a:ea typeface="BIZ UDゴシック" panose="020B0400000000000000" pitchFamily="49" charset="-128"/>
              </a:rPr>
              <a:t>様々な要因により、課題は</a:t>
            </a:r>
            <a:r>
              <a:rPr lang="ja-JP" altLang="en-US" sz="1000" b="1" dirty="0" smtClean="0">
                <a:solidFill>
                  <a:srgbClr val="FF0000"/>
                </a:solidFill>
                <a:latin typeface="BIZ UDゴシック" panose="020B0400000000000000" pitchFamily="49" charset="-128"/>
                <a:ea typeface="BIZ UDゴシック" panose="020B0400000000000000" pitchFamily="49" charset="-128"/>
              </a:rPr>
              <a:t>多様化・複雑化して</a:t>
            </a:r>
            <a:r>
              <a:rPr lang="ja-JP" altLang="en-US" sz="1000" b="1" dirty="0" smtClean="0">
                <a:latin typeface="BIZ UDゴシック" panose="020B0400000000000000" pitchFamily="49" charset="-128"/>
                <a:ea typeface="BIZ UDゴシック" panose="020B0400000000000000" pitchFamily="49" charset="-128"/>
              </a:rPr>
              <a:t>いる</a:t>
            </a:r>
            <a:r>
              <a:rPr lang="ja-JP" altLang="en-US" sz="1000" b="1" dirty="0">
                <a:latin typeface="BIZ UDゴシック" panose="020B0400000000000000" pitchFamily="49" charset="-128"/>
                <a:ea typeface="BIZ UDゴシック" panose="020B0400000000000000" pitchFamily="49" charset="-128"/>
              </a:rPr>
              <a:t>。</a:t>
            </a:r>
            <a:endParaRPr lang="en-US" altLang="ja-JP" sz="900" b="1" dirty="0">
              <a:solidFill>
                <a:schemeClr val="bg1">
                  <a:lumMod val="65000"/>
                </a:schemeClr>
              </a:solidFill>
              <a:latin typeface="BIZ UDゴシック" panose="020B0400000000000000" pitchFamily="49" charset="-128"/>
              <a:ea typeface="BIZ UDゴシック" panose="020B0400000000000000" pitchFamily="49" charset="-128"/>
            </a:endParaRPr>
          </a:p>
        </p:txBody>
      </p:sp>
      <p:pic>
        <p:nvPicPr>
          <p:cNvPr id="16" name="図 15"/>
          <p:cNvPicPr>
            <a:picLocks noChangeAspect="1"/>
          </p:cNvPicPr>
          <p:nvPr/>
        </p:nvPicPr>
        <p:blipFill>
          <a:blip r:embed="rId2"/>
          <a:stretch>
            <a:fillRect/>
          </a:stretch>
        </p:blipFill>
        <p:spPr>
          <a:xfrm>
            <a:off x="503049" y="2735739"/>
            <a:ext cx="2415169" cy="2568076"/>
          </a:xfrm>
          <a:prstGeom prst="rect">
            <a:avLst/>
          </a:prstGeom>
          <a:ln>
            <a:solidFill>
              <a:schemeClr val="bg1">
                <a:lumMod val="65000"/>
              </a:schemeClr>
            </a:solidFill>
          </a:ln>
        </p:spPr>
      </p:pic>
      <p:sp>
        <p:nvSpPr>
          <p:cNvPr id="17" name="コンテンツ プレースホルダ 2">
            <a:extLst>
              <a:ext uri="{FF2B5EF4-FFF2-40B4-BE49-F238E27FC236}">
                <a16:creationId xmlns:a16="http://schemas.microsoft.com/office/drawing/2014/main" id="{7C6C85F6-A210-42C1-93F0-98DCE59B6012}"/>
              </a:ext>
            </a:extLst>
          </p:cNvPr>
          <p:cNvSpPr txBox="1">
            <a:spLocks/>
          </p:cNvSpPr>
          <p:nvPr/>
        </p:nvSpPr>
        <p:spPr>
          <a:xfrm>
            <a:off x="376803" y="1578236"/>
            <a:ext cx="1871097" cy="288000"/>
          </a:xfrm>
          <a:prstGeom prst="rect">
            <a:avLst/>
          </a:prstGeom>
        </p:spPr>
        <p:txBody>
          <a:bodyPr vert="horz" lIns="91440" tIns="45720" rIns="91440" bIns="45720" rtlCol="0" anchor="ctr">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ts val="1500"/>
              </a:lnSpc>
              <a:spcBef>
                <a:spcPts val="0"/>
              </a:spcBef>
            </a:pPr>
            <a:r>
              <a:rPr lang="ja-JP" altLang="en-US" sz="800" dirty="0" smtClean="0">
                <a:latin typeface="BIZ UDゴシック" panose="020B0400000000000000" pitchFamily="49" charset="-128"/>
                <a:ea typeface="BIZ UDゴシック" panose="020B0400000000000000" pitchFamily="49" charset="-128"/>
              </a:rPr>
              <a:t>＜公共交通市内人口カバー率＞</a:t>
            </a:r>
            <a:endParaRPr lang="en-US" altLang="ja-JP" sz="700" dirty="0">
              <a:solidFill>
                <a:schemeClr val="bg1">
                  <a:lumMod val="65000"/>
                </a:schemeClr>
              </a:solidFill>
              <a:latin typeface="BIZ UDゴシック" panose="020B0400000000000000" pitchFamily="49" charset="-128"/>
              <a:ea typeface="BIZ UDゴシック" panose="020B0400000000000000" pitchFamily="49" charset="-128"/>
            </a:endParaRPr>
          </a:p>
        </p:txBody>
      </p:sp>
      <p:sp>
        <p:nvSpPr>
          <p:cNvPr id="18" name="コンテンツ プレースホルダ 2">
            <a:extLst>
              <a:ext uri="{FF2B5EF4-FFF2-40B4-BE49-F238E27FC236}">
                <a16:creationId xmlns:a16="http://schemas.microsoft.com/office/drawing/2014/main" id="{7C6C85F6-A210-42C1-93F0-98DCE59B6012}"/>
              </a:ext>
            </a:extLst>
          </p:cNvPr>
          <p:cNvSpPr txBox="1">
            <a:spLocks/>
          </p:cNvSpPr>
          <p:nvPr/>
        </p:nvSpPr>
        <p:spPr>
          <a:xfrm>
            <a:off x="1879600" y="5208124"/>
            <a:ext cx="1214589" cy="288000"/>
          </a:xfrm>
          <a:prstGeom prst="rect">
            <a:avLst/>
          </a:prstGeom>
        </p:spPr>
        <p:txBody>
          <a:bodyPr vert="horz" lIns="91440" tIns="45720" rIns="91440" bIns="45720" rtlCol="0" anchor="ctr">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ts val="1500"/>
              </a:lnSpc>
              <a:spcBef>
                <a:spcPts val="0"/>
              </a:spcBef>
            </a:pPr>
            <a:r>
              <a:rPr lang="ja-JP" altLang="en-US" sz="500" dirty="0" smtClean="0">
                <a:latin typeface="BIZ UDゴシック" panose="020B0400000000000000" pitchFamily="49" charset="-128"/>
                <a:ea typeface="BIZ UDゴシック" panose="020B0400000000000000" pitchFamily="49" charset="-128"/>
              </a:rPr>
              <a:t>出典：</a:t>
            </a:r>
            <a:r>
              <a:rPr lang="en-US" altLang="ja-JP" sz="500" dirty="0" smtClean="0">
                <a:latin typeface="BIZ UDゴシック" panose="020B0400000000000000" pitchFamily="49" charset="-128"/>
                <a:ea typeface="BIZ UDゴシック" panose="020B0400000000000000" pitchFamily="49" charset="-128"/>
              </a:rPr>
              <a:t>H30 </a:t>
            </a:r>
            <a:r>
              <a:rPr lang="ja-JP" altLang="en-US" sz="500" dirty="0" smtClean="0">
                <a:latin typeface="BIZ UDゴシック" panose="020B0400000000000000" pitchFamily="49" charset="-128"/>
                <a:ea typeface="BIZ UDゴシック" panose="020B0400000000000000" pitchFamily="49" charset="-128"/>
              </a:rPr>
              <a:t>松戸市立地適正化計画</a:t>
            </a:r>
            <a:endParaRPr lang="en-US" altLang="ja-JP" sz="600" dirty="0">
              <a:solidFill>
                <a:schemeClr val="bg1">
                  <a:lumMod val="65000"/>
                </a:schemeClr>
              </a:solidFill>
              <a:latin typeface="BIZ UDゴシック" panose="020B0400000000000000" pitchFamily="49" charset="-128"/>
              <a:ea typeface="BIZ UDゴシック" panose="020B0400000000000000" pitchFamily="49" charset="-128"/>
            </a:endParaRPr>
          </a:p>
        </p:txBody>
      </p:sp>
      <p:sp>
        <p:nvSpPr>
          <p:cNvPr id="19" name="コンテンツ プレースホルダ 2">
            <a:extLst>
              <a:ext uri="{FF2B5EF4-FFF2-40B4-BE49-F238E27FC236}">
                <a16:creationId xmlns:a16="http://schemas.microsoft.com/office/drawing/2014/main" id="{7C6C85F6-A210-42C1-93F0-98DCE59B6012}"/>
              </a:ext>
            </a:extLst>
          </p:cNvPr>
          <p:cNvSpPr txBox="1">
            <a:spLocks/>
          </p:cNvSpPr>
          <p:nvPr/>
        </p:nvSpPr>
        <p:spPr>
          <a:xfrm>
            <a:off x="3008654" y="1597286"/>
            <a:ext cx="3144496" cy="288000"/>
          </a:xfrm>
          <a:prstGeom prst="rect">
            <a:avLst/>
          </a:prstGeom>
        </p:spPr>
        <p:txBody>
          <a:bodyPr vert="horz" lIns="91440" tIns="45720" rIns="91440" bIns="45720" rtlCol="0" anchor="ctr">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ts val="1500"/>
              </a:lnSpc>
              <a:spcBef>
                <a:spcPts val="0"/>
              </a:spcBef>
            </a:pPr>
            <a:r>
              <a:rPr lang="ja-JP" altLang="en-US" sz="700" dirty="0" smtClean="0">
                <a:latin typeface="BIZ UDゴシック" panose="020B0400000000000000" pitchFamily="49" charset="-128"/>
                <a:ea typeface="BIZ UDゴシック" panose="020B0400000000000000" pitchFamily="49" charset="-128"/>
              </a:rPr>
              <a:t>＜</a:t>
            </a:r>
            <a:r>
              <a:rPr lang="en-US" altLang="ja-JP" sz="700" dirty="0" smtClean="0">
                <a:latin typeface="BIZ UDゴシック" panose="020B0400000000000000" pitchFamily="49" charset="-128"/>
                <a:ea typeface="BIZ UDゴシック" panose="020B0400000000000000" pitchFamily="49" charset="-128"/>
              </a:rPr>
              <a:t>R5</a:t>
            </a:r>
            <a:r>
              <a:rPr lang="ja-JP" altLang="en-US" sz="700" dirty="0" smtClean="0">
                <a:latin typeface="BIZ UDゴシック" panose="020B0400000000000000" pitchFamily="49" charset="-128"/>
                <a:ea typeface="BIZ UDゴシック" panose="020B0400000000000000" pitchFamily="49" charset="-128"/>
              </a:rPr>
              <a:t> 市民意識調査　～松戸市の魅力や愛着を感じるところ～＞</a:t>
            </a:r>
            <a:endParaRPr lang="en-US" altLang="ja-JP" sz="600" dirty="0">
              <a:solidFill>
                <a:schemeClr val="bg1">
                  <a:lumMod val="65000"/>
                </a:schemeClr>
              </a:solidFill>
              <a:latin typeface="BIZ UDゴシック" panose="020B0400000000000000" pitchFamily="49" charset="-128"/>
              <a:ea typeface="BIZ UDゴシック" panose="020B0400000000000000" pitchFamily="49" charset="-128"/>
            </a:endParaRPr>
          </a:p>
        </p:txBody>
      </p:sp>
      <p:sp>
        <p:nvSpPr>
          <p:cNvPr id="21" name="コンテンツ プレースホルダ 2">
            <a:extLst>
              <a:ext uri="{FF2B5EF4-FFF2-40B4-BE49-F238E27FC236}">
                <a16:creationId xmlns:a16="http://schemas.microsoft.com/office/drawing/2014/main" id="{7C6C85F6-A210-42C1-93F0-98DCE59B6012}"/>
              </a:ext>
            </a:extLst>
          </p:cNvPr>
          <p:cNvSpPr txBox="1">
            <a:spLocks/>
          </p:cNvSpPr>
          <p:nvPr/>
        </p:nvSpPr>
        <p:spPr>
          <a:xfrm>
            <a:off x="3027702" y="3376203"/>
            <a:ext cx="2620623" cy="288000"/>
          </a:xfrm>
          <a:prstGeom prst="rect">
            <a:avLst/>
          </a:prstGeom>
        </p:spPr>
        <p:txBody>
          <a:bodyPr vert="horz" lIns="91440" tIns="45720" rIns="91440" bIns="45720" rtlCol="0" anchor="ctr">
            <a:normAutofit fontScale="92500"/>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lnSpc>
                <a:spcPts val="1500"/>
              </a:lnSpc>
              <a:spcBef>
                <a:spcPts val="0"/>
              </a:spcBef>
            </a:pPr>
            <a:r>
              <a:rPr lang="ja-JP" altLang="en-US" sz="800" dirty="0" smtClean="0">
                <a:latin typeface="BIZ UDゴシック" panose="020B0400000000000000" pitchFamily="49" charset="-128"/>
                <a:ea typeface="BIZ UDゴシック" panose="020B0400000000000000" pitchFamily="49" charset="-128"/>
              </a:rPr>
              <a:t>＜</a:t>
            </a:r>
            <a:r>
              <a:rPr lang="en-US" altLang="ja-JP" sz="800" dirty="0" smtClean="0">
                <a:latin typeface="BIZ UDゴシック" panose="020B0400000000000000" pitchFamily="49" charset="-128"/>
                <a:ea typeface="BIZ UDゴシック" panose="020B0400000000000000" pitchFamily="49" charset="-128"/>
              </a:rPr>
              <a:t>R5 </a:t>
            </a:r>
            <a:r>
              <a:rPr lang="ja-JP" altLang="en-US" sz="800" dirty="0" smtClean="0">
                <a:latin typeface="BIZ UDゴシック" panose="020B0400000000000000" pitchFamily="49" charset="-128"/>
                <a:ea typeface="BIZ UDゴシック" panose="020B0400000000000000" pitchFamily="49" charset="-128"/>
              </a:rPr>
              <a:t>市民意識調査　～通勤・通学などの交通の便～＞</a:t>
            </a:r>
            <a:endParaRPr lang="en-US" altLang="ja-JP" sz="700" dirty="0">
              <a:solidFill>
                <a:schemeClr val="bg1">
                  <a:lumMod val="65000"/>
                </a:schemeClr>
              </a:solidFill>
              <a:latin typeface="BIZ UDゴシック" panose="020B0400000000000000" pitchFamily="49" charset="-128"/>
              <a:ea typeface="BIZ UDゴシック" panose="020B0400000000000000" pitchFamily="49" charset="-128"/>
            </a:endParaRPr>
          </a:p>
        </p:txBody>
      </p:sp>
      <p:graphicFrame>
        <p:nvGraphicFramePr>
          <p:cNvPr id="26" name="グラフ 25"/>
          <p:cNvGraphicFramePr>
            <a:graphicFrameLocks/>
          </p:cNvGraphicFramePr>
          <p:nvPr>
            <p:extLst>
              <p:ext uri="{D42A27DB-BD31-4B8C-83A1-F6EECF244321}">
                <p14:modId xmlns:p14="http://schemas.microsoft.com/office/powerpoint/2010/main" val="918267926"/>
              </p:ext>
            </p:extLst>
          </p:nvPr>
        </p:nvGraphicFramePr>
        <p:xfrm>
          <a:off x="3128545" y="3633788"/>
          <a:ext cx="3295286" cy="1670028"/>
        </p:xfrm>
        <a:graphic>
          <a:graphicData uri="http://schemas.openxmlformats.org/drawingml/2006/chart">
            <c:chart xmlns:c="http://schemas.openxmlformats.org/drawingml/2006/chart" xmlns:r="http://schemas.openxmlformats.org/officeDocument/2006/relationships" r:id="rId3"/>
          </a:graphicData>
        </a:graphic>
      </p:graphicFrame>
      <p:sp>
        <p:nvSpPr>
          <p:cNvPr id="23" name="正方形/長方形 22"/>
          <p:cNvSpPr/>
          <p:nvPr/>
        </p:nvSpPr>
        <p:spPr>
          <a:xfrm>
            <a:off x="5310713" y="3870317"/>
            <a:ext cx="903770" cy="29808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696475" y="5005862"/>
            <a:ext cx="690037" cy="169277"/>
          </a:xfrm>
          <a:prstGeom prst="rect">
            <a:avLst/>
          </a:prstGeom>
          <a:noFill/>
        </p:spPr>
        <p:txBody>
          <a:bodyPr wrap="square" rtlCol="0">
            <a:spAutoFit/>
          </a:bodyPr>
          <a:lstStyle/>
          <a:p>
            <a:r>
              <a:rPr kumimoji="1" lang="en-US" altLang="ja-JP" sz="500" dirty="0" smtClean="0">
                <a:latin typeface="BIZ UDゴシック" panose="020B0400000000000000" pitchFamily="49" charset="-128"/>
                <a:ea typeface="BIZ UDゴシック" panose="020B0400000000000000" pitchFamily="49" charset="-128"/>
              </a:rPr>
              <a:t> </a:t>
            </a:r>
            <a:r>
              <a:rPr kumimoji="1" lang="ja-JP" altLang="en-US" sz="500" dirty="0" smtClean="0">
                <a:latin typeface="BIZ UDゴシック" panose="020B0400000000000000" pitchFamily="49" charset="-128"/>
                <a:ea typeface="BIZ UDゴシック" panose="020B0400000000000000" pitchFamily="49" charset="-128"/>
              </a:rPr>
              <a:t>（ｎ</a:t>
            </a:r>
            <a:r>
              <a:rPr kumimoji="1" lang="ja-JP" altLang="en-US" sz="500" dirty="0">
                <a:latin typeface="BIZ UDゴシック" panose="020B0400000000000000" pitchFamily="49" charset="-128"/>
                <a:ea typeface="BIZ UDゴシック" panose="020B0400000000000000" pitchFamily="49" charset="-128"/>
              </a:rPr>
              <a:t>＝</a:t>
            </a:r>
            <a:r>
              <a:rPr kumimoji="1" lang="en-US" altLang="ja-JP" sz="500" dirty="0" smtClean="0">
                <a:latin typeface="BIZ UDゴシック" panose="020B0400000000000000" pitchFamily="49" charset="-128"/>
                <a:ea typeface="BIZ UDゴシック" panose="020B0400000000000000" pitchFamily="49" charset="-128"/>
              </a:rPr>
              <a:t>1,464</a:t>
            </a:r>
            <a:r>
              <a:rPr kumimoji="1" lang="ja-JP" altLang="en-US" sz="500" dirty="0" smtClean="0">
                <a:latin typeface="BIZ UDゴシック" panose="020B0400000000000000" pitchFamily="49" charset="-128"/>
                <a:ea typeface="BIZ UDゴシック" panose="020B0400000000000000" pitchFamily="49" charset="-128"/>
              </a:rPr>
              <a:t>）</a:t>
            </a:r>
            <a:endParaRPr kumimoji="1" lang="ja-JP" altLang="en-US" sz="500" dirty="0">
              <a:latin typeface="BIZ UDゴシック" panose="020B0400000000000000" pitchFamily="49" charset="-128"/>
              <a:ea typeface="BIZ UDゴシック" panose="020B0400000000000000" pitchFamily="49" charset="-128"/>
            </a:endParaRPr>
          </a:p>
        </p:txBody>
      </p:sp>
      <p:graphicFrame>
        <p:nvGraphicFramePr>
          <p:cNvPr id="32" name="グラフ 31"/>
          <p:cNvGraphicFramePr>
            <a:graphicFrameLocks/>
          </p:cNvGraphicFramePr>
          <p:nvPr>
            <p:extLst>
              <p:ext uri="{D42A27DB-BD31-4B8C-83A1-F6EECF244321}">
                <p14:modId xmlns:p14="http://schemas.microsoft.com/office/powerpoint/2010/main" val="2803720787"/>
              </p:ext>
            </p:extLst>
          </p:nvPr>
        </p:nvGraphicFramePr>
        <p:xfrm>
          <a:off x="3128545" y="1843722"/>
          <a:ext cx="3295286" cy="1583951"/>
        </p:xfrm>
        <a:graphic>
          <a:graphicData uri="http://schemas.openxmlformats.org/drawingml/2006/chart">
            <c:chart xmlns:c="http://schemas.openxmlformats.org/drawingml/2006/chart" xmlns:r="http://schemas.openxmlformats.org/officeDocument/2006/relationships" r:id="rId4"/>
          </a:graphicData>
        </a:graphic>
      </p:graphicFrame>
      <p:sp>
        <p:nvSpPr>
          <p:cNvPr id="33" name="テキスト ボックス 32"/>
          <p:cNvSpPr txBox="1"/>
          <p:nvPr/>
        </p:nvSpPr>
        <p:spPr>
          <a:xfrm>
            <a:off x="5932088" y="2968836"/>
            <a:ext cx="690037" cy="215444"/>
          </a:xfrm>
          <a:prstGeom prst="rect">
            <a:avLst/>
          </a:prstGeom>
          <a:noFill/>
        </p:spPr>
        <p:txBody>
          <a:bodyPr wrap="square" rtlCol="0">
            <a:spAutoFit/>
          </a:bodyPr>
          <a:lstStyle/>
          <a:p>
            <a:r>
              <a:rPr kumimoji="1" lang="en-US" altLang="ja-JP" sz="400" dirty="0" smtClean="0">
                <a:latin typeface="BIZ UDゴシック" panose="020B0400000000000000" pitchFamily="49" charset="-128"/>
                <a:ea typeface="BIZ UDゴシック" panose="020B0400000000000000" pitchFamily="49" charset="-128"/>
              </a:rPr>
              <a:t> </a:t>
            </a:r>
            <a:r>
              <a:rPr kumimoji="1" lang="ja-JP" altLang="en-US" sz="400" dirty="0" smtClean="0">
                <a:latin typeface="BIZ UDゴシック" panose="020B0400000000000000" pitchFamily="49" charset="-128"/>
                <a:ea typeface="BIZ UDゴシック" panose="020B0400000000000000" pitchFamily="49" charset="-128"/>
              </a:rPr>
              <a:t>（ｎ</a:t>
            </a:r>
            <a:r>
              <a:rPr kumimoji="1" lang="ja-JP" altLang="en-US" sz="400" dirty="0">
                <a:latin typeface="BIZ UDゴシック" panose="020B0400000000000000" pitchFamily="49" charset="-128"/>
                <a:ea typeface="BIZ UDゴシック" panose="020B0400000000000000" pitchFamily="49" charset="-128"/>
              </a:rPr>
              <a:t>＝</a:t>
            </a:r>
            <a:r>
              <a:rPr kumimoji="1" lang="en-US" altLang="ja-JP" sz="400" dirty="0" smtClean="0">
                <a:latin typeface="BIZ UDゴシック" panose="020B0400000000000000" pitchFamily="49" charset="-128"/>
                <a:ea typeface="BIZ UDゴシック" panose="020B0400000000000000" pitchFamily="49" charset="-128"/>
              </a:rPr>
              <a:t>1,464</a:t>
            </a:r>
            <a:r>
              <a:rPr kumimoji="1" lang="ja-JP" altLang="en-US" sz="400" dirty="0" smtClean="0">
                <a:latin typeface="BIZ UDゴシック" panose="020B0400000000000000" pitchFamily="49" charset="-128"/>
                <a:ea typeface="BIZ UDゴシック" panose="020B0400000000000000" pitchFamily="49" charset="-128"/>
              </a:rPr>
              <a:t>）</a:t>
            </a:r>
            <a:endParaRPr kumimoji="1" lang="en-US" altLang="ja-JP" sz="400" dirty="0" smtClean="0">
              <a:latin typeface="BIZ UDゴシック" panose="020B0400000000000000" pitchFamily="49" charset="-128"/>
              <a:ea typeface="BIZ UDゴシック" panose="020B0400000000000000" pitchFamily="49" charset="-128"/>
            </a:endParaRPr>
          </a:p>
          <a:p>
            <a:r>
              <a:rPr kumimoji="1" lang="ja-JP" altLang="en-US" sz="400" dirty="0" smtClean="0">
                <a:latin typeface="BIZ UDゴシック" panose="020B0400000000000000" pitchFamily="49" charset="-128"/>
                <a:ea typeface="BIZ UDゴシック" panose="020B0400000000000000" pitchFamily="49" charset="-128"/>
              </a:rPr>
              <a:t>　</a:t>
            </a:r>
            <a:r>
              <a:rPr kumimoji="1" lang="en-US" altLang="ja-JP" sz="400" dirty="0" smtClean="0">
                <a:latin typeface="BIZ UDゴシック" panose="020B0400000000000000" pitchFamily="49" charset="-128"/>
                <a:ea typeface="BIZ UDゴシック" panose="020B0400000000000000" pitchFamily="49" charset="-128"/>
              </a:rPr>
              <a:t>※</a:t>
            </a:r>
            <a:r>
              <a:rPr kumimoji="1" lang="ja-JP" altLang="en-US" sz="400" dirty="0" smtClean="0">
                <a:latin typeface="BIZ UDゴシック" panose="020B0400000000000000" pitchFamily="49" charset="-128"/>
                <a:ea typeface="BIZ UDゴシック" panose="020B0400000000000000" pitchFamily="49" charset="-128"/>
              </a:rPr>
              <a:t>複数回答可</a:t>
            </a:r>
            <a:endParaRPr kumimoji="1" lang="ja-JP" altLang="en-US" sz="400" dirty="0">
              <a:latin typeface="BIZ UDゴシック" panose="020B0400000000000000" pitchFamily="49" charset="-128"/>
              <a:ea typeface="BIZ UDゴシック" panose="020B0400000000000000" pitchFamily="49" charset="-128"/>
            </a:endParaRPr>
          </a:p>
        </p:txBody>
      </p:sp>
      <p:sp>
        <p:nvSpPr>
          <p:cNvPr id="34" name="正方形/長方形 33"/>
          <p:cNvSpPr/>
          <p:nvPr/>
        </p:nvSpPr>
        <p:spPr>
          <a:xfrm>
            <a:off x="3677131" y="1860550"/>
            <a:ext cx="2704619" cy="1270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516029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434</TotalTime>
  <Words>466</Words>
  <PresentationFormat>A4 210 x 297 mm</PresentationFormat>
  <Paragraphs>93</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BIZ UDゴシック</vt:lpstr>
      <vt:lpstr>游ゴシック</vt:lpstr>
      <vt:lpstr>游ゴシック Light</vt:lpstr>
      <vt:lpstr>游明朝</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2024-05-08T06:38:12Z</cp:lastPrinted>
  <dcterms:created xsi:type="dcterms:W3CDTF">2024-05-04T14:59:42Z</dcterms:created>
  <dcterms:modified xsi:type="dcterms:W3CDTF">2024-05-13T08:07:42Z</dcterms:modified>
</cp:coreProperties>
</file>