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8" r:id="rId3"/>
    <p:sldId id="271" r:id="rId4"/>
    <p:sldId id="272" r:id="rId5"/>
    <p:sldId id="273" r:id="rId6"/>
    <p:sldId id="256" r:id="rId7"/>
    <p:sldId id="258" r:id="rId8"/>
    <p:sldId id="259" r:id="rId9"/>
    <p:sldId id="260" r:id="rId10"/>
  </p:sldIdLst>
  <p:sldSz cx="12801600" cy="9601200" type="A3"/>
  <p:notesSz cx="7099300" cy="10234613"/>
  <p:defaultTextStyle>
    <a:defPPr>
      <a:defRPr lang="ja-JP"/>
    </a:defPPr>
    <a:lvl1pPr marL="0" algn="l" defTabSz="1279621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39811" algn="l" defTabSz="1279621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79621" algn="l" defTabSz="1279621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19432" algn="l" defTabSz="1279621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59243" algn="l" defTabSz="1279621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199054" algn="l" defTabSz="1279621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38867" algn="l" defTabSz="1279621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78678" algn="l" defTabSz="1279621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18487" algn="l" defTabSz="1279621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47" autoAdjust="0"/>
  </p:normalViewPr>
  <p:slideViewPr>
    <p:cSldViewPr>
      <p:cViewPr>
        <p:scale>
          <a:sx n="100" d="100"/>
          <a:sy n="100" d="100"/>
        </p:scale>
        <p:origin x="-714" y="-6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93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780" cy="511561"/>
          </a:xfrm>
          <a:prstGeom prst="rect">
            <a:avLst/>
          </a:prstGeom>
        </p:spPr>
        <p:txBody>
          <a:bodyPr vert="horz" lIns="65260" tIns="32629" rIns="65260" bIns="32629" rtlCol="0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385" y="1"/>
            <a:ext cx="3076780" cy="511561"/>
          </a:xfrm>
          <a:prstGeom prst="rect">
            <a:avLst/>
          </a:prstGeom>
        </p:spPr>
        <p:txBody>
          <a:bodyPr vert="horz" lIns="65260" tIns="32629" rIns="65260" bIns="32629" rtlCol="0"/>
          <a:lstStyle>
            <a:lvl1pPr algn="r">
              <a:defRPr sz="900"/>
            </a:lvl1pPr>
          </a:lstStyle>
          <a:p>
            <a:fld id="{F2C505BC-F1EE-48C9-B2EB-FB3E8745944B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0790"/>
            <a:ext cx="3076780" cy="511561"/>
          </a:xfrm>
          <a:prstGeom prst="rect">
            <a:avLst/>
          </a:prstGeom>
        </p:spPr>
        <p:txBody>
          <a:bodyPr vert="horz" lIns="65260" tIns="32629" rIns="65260" bIns="32629" rtlCol="0" anchor="b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385" y="9720790"/>
            <a:ext cx="3076780" cy="511561"/>
          </a:xfrm>
          <a:prstGeom prst="rect">
            <a:avLst/>
          </a:prstGeom>
        </p:spPr>
        <p:txBody>
          <a:bodyPr vert="horz" lIns="65260" tIns="32629" rIns="65260" bIns="32629" rtlCol="0" anchor="b"/>
          <a:lstStyle>
            <a:lvl1pPr algn="r">
              <a:defRPr sz="900"/>
            </a:lvl1pPr>
          </a:lstStyle>
          <a:p>
            <a:fld id="{31CD782C-E376-4A5A-A04D-672C8AF86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0605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76363" cy="511731"/>
          </a:xfrm>
          <a:prstGeom prst="rect">
            <a:avLst/>
          </a:prstGeom>
        </p:spPr>
        <p:txBody>
          <a:bodyPr vert="horz" lIns="94743" tIns="47372" rIns="94743" bIns="473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8" y="1"/>
            <a:ext cx="3076363" cy="511731"/>
          </a:xfrm>
          <a:prstGeom prst="rect">
            <a:avLst/>
          </a:prstGeom>
        </p:spPr>
        <p:txBody>
          <a:bodyPr vert="horz" lIns="94743" tIns="47372" rIns="94743" bIns="47372" rtlCol="0"/>
          <a:lstStyle>
            <a:lvl1pPr algn="r">
              <a:defRPr sz="1200"/>
            </a:lvl1pPr>
          </a:lstStyle>
          <a:p>
            <a:fld id="{55F9BC70-F495-4013-AE60-EFA2F262AE42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43" tIns="47372" rIns="94743" bIns="4737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5"/>
            <a:ext cx="5679440" cy="4605576"/>
          </a:xfrm>
          <a:prstGeom prst="rect">
            <a:avLst/>
          </a:prstGeom>
        </p:spPr>
        <p:txBody>
          <a:bodyPr vert="horz" lIns="94743" tIns="47372" rIns="94743" bIns="4737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721107"/>
            <a:ext cx="3076363" cy="511731"/>
          </a:xfrm>
          <a:prstGeom prst="rect">
            <a:avLst/>
          </a:prstGeom>
        </p:spPr>
        <p:txBody>
          <a:bodyPr vert="horz" lIns="94743" tIns="47372" rIns="94743" bIns="473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8" y="9721107"/>
            <a:ext cx="3076363" cy="511731"/>
          </a:xfrm>
          <a:prstGeom prst="rect">
            <a:avLst/>
          </a:prstGeom>
        </p:spPr>
        <p:txBody>
          <a:bodyPr vert="horz" lIns="94743" tIns="47372" rIns="94743" bIns="47372" rtlCol="0" anchor="b"/>
          <a:lstStyle>
            <a:lvl1pPr algn="r">
              <a:defRPr sz="1200"/>
            </a:lvl1pPr>
          </a:lstStyle>
          <a:p>
            <a:fld id="{BEA743EF-B76D-4433-8FC0-351BF5D134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8871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7962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811" algn="l" defTabSz="127962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621" algn="l" defTabSz="127962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432" algn="l" defTabSz="127962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243" algn="l" defTabSz="127962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199054" algn="l" defTabSz="127962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38867" algn="l" defTabSz="127962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78678" algn="l" defTabSz="127962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18487" algn="l" defTabSz="1279621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01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503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01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158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01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158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01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15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01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158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01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158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600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8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8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8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29F1D-D30C-4E0A-8BFE-30103387FB02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92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FC75-255B-4B34-B3EB-F97A5AEFF246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41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63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217F-E00F-42BA-892F-526960565FBE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894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028-8C11-489F-B5CA-EEAB3C2952E9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1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5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81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62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91943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2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0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88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86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84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DADB-0695-4BBD-85BE-3EC1B9832902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89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1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C8B4-4C72-44D5-8334-CA5E443316FC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901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811" indent="0">
              <a:buNone/>
              <a:defRPr sz="2800" b="1"/>
            </a:lvl2pPr>
            <a:lvl3pPr marL="1279621" indent="0">
              <a:buNone/>
              <a:defRPr sz="2500" b="1"/>
            </a:lvl3pPr>
            <a:lvl4pPr marL="1919432" indent="0">
              <a:buNone/>
              <a:defRPr sz="2100" b="1"/>
            </a:lvl4pPr>
            <a:lvl5pPr marL="2559243" indent="0">
              <a:buNone/>
              <a:defRPr sz="2100" b="1"/>
            </a:lvl5pPr>
            <a:lvl6pPr marL="3199054" indent="0">
              <a:buNone/>
              <a:defRPr sz="2100" b="1"/>
            </a:lvl6pPr>
            <a:lvl7pPr marL="3838867" indent="0">
              <a:buNone/>
              <a:defRPr sz="2100" b="1"/>
            </a:lvl7pPr>
            <a:lvl8pPr marL="4478678" indent="0">
              <a:buNone/>
              <a:defRPr sz="2100" b="1"/>
            </a:lvl8pPr>
            <a:lvl9pPr marL="5118487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6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811" indent="0">
              <a:buNone/>
              <a:defRPr sz="2800" b="1"/>
            </a:lvl2pPr>
            <a:lvl3pPr marL="1279621" indent="0">
              <a:buNone/>
              <a:defRPr sz="2500" b="1"/>
            </a:lvl3pPr>
            <a:lvl4pPr marL="1919432" indent="0">
              <a:buNone/>
              <a:defRPr sz="2100" b="1"/>
            </a:lvl4pPr>
            <a:lvl5pPr marL="2559243" indent="0">
              <a:buNone/>
              <a:defRPr sz="2100" b="1"/>
            </a:lvl5pPr>
            <a:lvl6pPr marL="3199054" indent="0">
              <a:buNone/>
              <a:defRPr sz="2100" b="1"/>
            </a:lvl6pPr>
            <a:lvl7pPr marL="3838867" indent="0">
              <a:buNone/>
              <a:defRPr sz="2100" b="1"/>
            </a:lvl7pPr>
            <a:lvl8pPr marL="4478678" indent="0">
              <a:buNone/>
              <a:defRPr sz="2100" b="1"/>
            </a:lvl8pPr>
            <a:lvl9pPr marL="5118487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6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F33FA-2830-48D5-B29C-C35C5A57A1DA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64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05EF0-3E0E-4058-88E6-CD3763E7D792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0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7AA6-5FCF-4457-A3FE-3A5E966D6757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361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811" indent="0">
              <a:buNone/>
              <a:defRPr sz="1700"/>
            </a:lvl2pPr>
            <a:lvl3pPr marL="1279621" indent="0">
              <a:buNone/>
              <a:defRPr sz="1300"/>
            </a:lvl3pPr>
            <a:lvl4pPr marL="1919432" indent="0">
              <a:buNone/>
              <a:defRPr sz="1300"/>
            </a:lvl4pPr>
            <a:lvl5pPr marL="2559243" indent="0">
              <a:buNone/>
              <a:defRPr sz="1300"/>
            </a:lvl5pPr>
            <a:lvl6pPr marL="3199054" indent="0">
              <a:buNone/>
              <a:defRPr sz="1300"/>
            </a:lvl6pPr>
            <a:lvl7pPr marL="3838867" indent="0">
              <a:buNone/>
              <a:defRPr sz="1300"/>
            </a:lvl7pPr>
            <a:lvl8pPr marL="4478678" indent="0">
              <a:buNone/>
              <a:defRPr sz="1300"/>
            </a:lvl8pPr>
            <a:lvl9pPr marL="511848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5FBE1-4CEF-43EE-B9C8-903FEDD21E19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21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811" indent="0">
              <a:buNone/>
              <a:defRPr sz="3900"/>
            </a:lvl2pPr>
            <a:lvl3pPr marL="1279621" indent="0">
              <a:buNone/>
              <a:defRPr sz="3300"/>
            </a:lvl3pPr>
            <a:lvl4pPr marL="1919432" indent="0">
              <a:buNone/>
              <a:defRPr sz="2800"/>
            </a:lvl4pPr>
            <a:lvl5pPr marL="2559243" indent="0">
              <a:buNone/>
              <a:defRPr sz="2800"/>
            </a:lvl5pPr>
            <a:lvl6pPr marL="3199054" indent="0">
              <a:buNone/>
              <a:defRPr sz="2800"/>
            </a:lvl6pPr>
            <a:lvl7pPr marL="3838867" indent="0">
              <a:buNone/>
              <a:defRPr sz="2800"/>
            </a:lvl7pPr>
            <a:lvl8pPr marL="4478678" indent="0">
              <a:buNone/>
              <a:defRPr sz="2800"/>
            </a:lvl8pPr>
            <a:lvl9pPr marL="5118487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811" indent="0">
              <a:buNone/>
              <a:defRPr sz="1700"/>
            </a:lvl2pPr>
            <a:lvl3pPr marL="1279621" indent="0">
              <a:buNone/>
              <a:defRPr sz="1300"/>
            </a:lvl3pPr>
            <a:lvl4pPr marL="1919432" indent="0">
              <a:buNone/>
              <a:defRPr sz="1300"/>
            </a:lvl4pPr>
            <a:lvl5pPr marL="2559243" indent="0">
              <a:buNone/>
              <a:defRPr sz="1300"/>
            </a:lvl5pPr>
            <a:lvl6pPr marL="3199054" indent="0">
              <a:buNone/>
              <a:defRPr sz="1300"/>
            </a:lvl6pPr>
            <a:lvl7pPr marL="3838867" indent="0">
              <a:buNone/>
              <a:defRPr sz="1300"/>
            </a:lvl7pPr>
            <a:lvl8pPr marL="4478678" indent="0">
              <a:buNone/>
              <a:defRPr sz="1300"/>
            </a:lvl8pPr>
            <a:lvl9pPr marL="511848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1D-0CF9-41E6-886A-457486ADC324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94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61" tIns="63982" rIns="127961" bIns="6398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961" tIns="63982" rIns="127961" bIns="6398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5"/>
            <a:ext cx="2987040" cy="511175"/>
          </a:xfrm>
          <a:prstGeom prst="rect">
            <a:avLst/>
          </a:prstGeom>
        </p:spPr>
        <p:txBody>
          <a:bodyPr vert="horz" lIns="127961" tIns="63982" rIns="127961" bIns="63982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A13B7-DE8D-401D-9368-3FA73EE32F3F}" type="datetime1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5"/>
            <a:ext cx="4053840" cy="511175"/>
          </a:xfrm>
          <a:prstGeom prst="rect">
            <a:avLst/>
          </a:prstGeom>
        </p:spPr>
        <p:txBody>
          <a:bodyPr vert="horz" lIns="127961" tIns="63982" rIns="127961" bIns="63982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登録記号●●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5"/>
            <a:ext cx="2987040" cy="511175"/>
          </a:xfrm>
          <a:prstGeom prst="rect">
            <a:avLst/>
          </a:prstGeom>
        </p:spPr>
        <p:txBody>
          <a:bodyPr vert="horz" lIns="127961" tIns="63982" rIns="127961" bIns="63982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8E10-F0D4-46E5-AC9A-52D65F5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08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1279621" rtl="0" eaLnBrk="1" latinLnBrk="0" hangingPunct="1">
        <a:spcBef>
          <a:spcPct val="0"/>
        </a:spcBef>
        <a:buNone/>
        <a:defRPr kumimoji="1"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859" indent="-479859" algn="l" defTabSz="127962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694" indent="-399881" algn="l" defTabSz="127962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527" indent="-319905" algn="l" defTabSz="127962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338" indent="-319905" algn="l" defTabSz="127962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149" indent="-319905" algn="l" defTabSz="127962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8959" indent="-319905" algn="l" defTabSz="127962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8770" indent="-319905" algn="l" defTabSz="127962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8584" indent="-319905" algn="l" defTabSz="127962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8394" indent="-319905" algn="l" defTabSz="127962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79621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11" algn="l" defTabSz="1279621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621" algn="l" defTabSz="1279621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432" algn="l" defTabSz="1279621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243" algn="l" defTabSz="1279621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054" algn="l" defTabSz="1279621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8867" algn="l" defTabSz="1279621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678" algn="l" defTabSz="1279621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8487" algn="l" defTabSz="1279621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160" y="672525"/>
            <a:ext cx="11521440" cy="1031731"/>
          </a:xfrm>
        </p:spPr>
        <p:txBody>
          <a:bodyPr>
            <a:normAutofit/>
          </a:bodyPr>
          <a:lstStyle/>
          <a:p>
            <a:r>
              <a:rPr lang="ja-JP" altLang="ja-JP" sz="24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福祉</a:t>
            </a:r>
            <a:r>
              <a:rPr lang="ja-JP" altLang="ja-JP" sz="2400" b="1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医療センター跡地活用事業者</a:t>
            </a:r>
            <a:r>
              <a:rPr lang="ja-JP" altLang="en-US" sz="24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公募型</a:t>
            </a:r>
            <a:r>
              <a:rPr lang="ja-JP" altLang="en-US" sz="2400" b="1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プロポーザル</a:t>
            </a:r>
            <a:r>
              <a:rPr lang="en-US" altLang="ja-JP" sz="2400" b="1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/>
            </a:r>
            <a:br>
              <a:rPr lang="en-US" altLang="ja-JP" sz="2400" b="1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2400" b="1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事 業 提 案 書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6223" y="1704256"/>
            <a:ext cx="10585176" cy="7200799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　　　　　　　　　　　　　　　　　　　　　　　　　　　　　　　　　　　　　　　　　令和</a:t>
            </a:r>
            <a:r>
              <a:rPr lang="en-US" altLang="ja-JP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　月　日</a:t>
            </a:r>
            <a:endParaRPr lang="en-US" altLang="ja-JP" sz="13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あて先）　松戸市病院事業管理者　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横須賀　收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　　　　　　　　　　　　　　　　　　　　　　　　　　　　　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　　　　　　　　　　　　　　　　　　　　　　　　　　　　　　　</a:t>
            </a:r>
            <a:r>
              <a:rPr lang="ja-JP" altLang="en-US" sz="13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　　　　登録記号●●</a:t>
            </a:r>
            <a:endParaRPr lang="en-US" altLang="ja-JP" sz="1300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目次</a:t>
            </a:r>
            <a:endParaRPr lang="en-US" altLang="ja-JP" sz="13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en-US" altLang="ja-JP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事業提案 概要説明</a:t>
            </a:r>
            <a:r>
              <a:rPr lang="en-US" altLang="ja-JP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１．病院本体敷地の施設計画について　　　　　　　　　　 　　　　　（Ｐ</a:t>
            </a:r>
            <a:r>
              <a:rPr lang="en-US" altLang="ja-JP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age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１）</a:t>
            </a:r>
            <a:endParaRPr lang="en-US" altLang="ja-JP" sz="13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3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en-US" altLang="ja-JP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事業提案 詳細説明</a:t>
            </a:r>
            <a:r>
              <a:rPr lang="en-US" altLang="ja-JP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１．地域医療への貢献について（</a:t>
            </a: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Ｐ</a:t>
            </a:r>
            <a:r>
              <a:rPr lang="en-US" altLang="ja-JP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age</a:t>
            </a: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●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２．地域住民の利便性や安心感の向上、地域貢献について</a:t>
            </a: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 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（</a:t>
            </a: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Ｐ</a:t>
            </a:r>
            <a:r>
              <a:rPr lang="en-US" altLang="ja-JP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age</a:t>
            </a: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●）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3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3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69352" y="264096"/>
            <a:ext cx="1008112" cy="477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 参考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691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113" y="696144"/>
            <a:ext cx="12241361" cy="720080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algn="l"/>
            <a:r>
              <a:rPr lang="en-US" altLang="ja-JP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事業提案 概要説明</a:t>
            </a:r>
            <a:r>
              <a:rPr lang="en-US" altLang="ja-JP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１．病院本体敷地の施設計画について</a:t>
            </a:r>
            <a:endParaRPr lang="ja-JP" altLang="en-US" sz="1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208795" y="1200204"/>
            <a:ext cx="6120001" cy="770485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・各階の用途と面積　</a:t>
            </a:r>
            <a:r>
              <a:rPr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全ての用途を各階ごとに可能な限り詳細に記入してください。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・合計延床面積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　　　　　　）㎡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・上記のうち医療施設の面積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　　　　　　）㎡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6400803" y="1200204"/>
            <a:ext cx="6120001" cy="7704857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・階数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地上（　 　）階　地下（　　　）階　塔屋（　　　）階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・建物の最高高さ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約（　　　）</a:t>
            </a:r>
            <a:r>
              <a:rPr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m </a:t>
            </a: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・容積率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　　　　）</a:t>
            </a:r>
            <a:r>
              <a:rPr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%</a:t>
            </a: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・その他の特記事項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11657385" y="8969949"/>
            <a:ext cx="720080" cy="511175"/>
          </a:xfrm>
        </p:spPr>
        <p:txBody>
          <a:bodyPr/>
          <a:lstStyle/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頁</a:t>
            </a: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10433248" y="8969949"/>
            <a:ext cx="1152128" cy="511175"/>
          </a:xfrm>
        </p:spPr>
        <p:txBody>
          <a:bodyPr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登録記号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●●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639822"/>
              </p:ext>
            </p:extLst>
          </p:nvPr>
        </p:nvGraphicFramePr>
        <p:xfrm>
          <a:off x="424137" y="1646664"/>
          <a:ext cx="5544615" cy="556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用途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階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面積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特記事項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例）病棟</a:t>
                      </a:r>
                      <a:endParaRPr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●階</a:t>
                      </a:r>
                      <a:endParaRPr lang="en-US" altLang="ja-JP" sz="1100" baseline="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●●●㎡</a:t>
                      </a:r>
                      <a:endParaRPr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例）手術室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●階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●●●㎡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例）外来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●階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●●●㎡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例）事務室</a:t>
                      </a:r>
                      <a:endParaRPr kumimoji="1" lang="en-US" altLang="ja-JP" sz="1100" baseline="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●階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●●●㎡</a:t>
                      </a:r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baseline="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100" baseline="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aseline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3" name="フッター プレースホルダー 9"/>
          <p:cNvSpPr txBox="1">
            <a:spLocks/>
          </p:cNvSpPr>
          <p:nvPr/>
        </p:nvSpPr>
        <p:spPr>
          <a:xfrm>
            <a:off x="352128" y="8977064"/>
            <a:ext cx="6336704" cy="511175"/>
          </a:xfrm>
          <a:prstGeom prst="rect">
            <a:avLst/>
          </a:prstGeom>
        </p:spPr>
        <p:txBody>
          <a:bodyPr vert="horz" lIns="127961" tIns="63982" rIns="127961" bIns="63982" rtlCol="0" anchor="ctr"/>
          <a:lstStyle>
            <a:defPPr>
              <a:defRPr lang="ja-JP"/>
            </a:defPPr>
            <a:lvl1pPr marL="0" algn="ctr" defTabSz="1279621" rtl="0" eaLnBrk="1" latinLnBrk="0" hangingPunct="1"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981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62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432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243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054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886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8678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848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記入しきれない場合は、複数ページ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可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記載する数字について、小数点以下は切り捨ててください。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次頁以降に、外観パース、土地利用計画兼配置図及び各階平面図を添付してください。</a:t>
            </a:r>
            <a:endParaRPr lang="ja-JP" altLang="en-US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69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10073208" y="8977064"/>
            <a:ext cx="1944216" cy="511175"/>
          </a:xfrm>
        </p:spPr>
        <p:txBody>
          <a:bodyPr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登録記号●●</a:t>
            </a:r>
            <a:endParaRPr kumimoji="1" lang="ja-JP" altLang="en-US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00200" y="1920280"/>
            <a:ext cx="10800000" cy="49685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病院本体敷地の</a:t>
            </a:r>
            <a:r>
              <a:rPr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施設計画の外観パース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を添付</a:t>
            </a:r>
            <a:endParaRPr kumimoji="1" lang="en-US" altLang="ja-JP" sz="2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（複数ページ</a:t>
            </a:r>
            <a:r>
              <a:rPr lang="ja-JP" altLang="en-US" sz="2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可</a:t>
            </a:r>
            <a:r>
              <a:rPr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2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スライド番号プレースホルダー 8"/>
          <p:cNvSpPr txBox="1">
            <a:spLocks/>
          </p:cNvSpPr>
          <p:nvPr/>
        </p:nvSpPr>
        <p:spPr>
          <a:xfrm>
            <a:off x="11657385" y="8969949"/>
            <a:ext cx="720080" cy="511175"/>
          </a:xfrm>
          <a:prstGeom prst="rect">
            <a:avLst/>
          </a:prstGeom>
        </p:spPr>
        <p:txBody>
          <a:bodyPr vert="horz" lIns="127961" tIns="63982" rIns="127961" bIns="63982" rtlCol="0" anchor="ctr"/>
          <a:lstStyle>
            <a:defPPr>
              <a:defRPr lang="ja-JP"/>
            </a:defPPr>
            <a:lvl1pPr marL="0" algn="r" defTabSz="1279621" rtl="0" eaLnBrk="1" latinLnBrk="0" hangingPunct="1"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981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62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432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243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054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886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8678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848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頁</a:t>
            </a:r>
            <a:endParaRPr lang="ja-JP" altLang="en-US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959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10206528" y="8969945"/>
            <a:ext cx="1666880" cy="511175"/>
          </a:xfrm>
        </p:spPr>
        <p:txBody>
          <a:bodyPr/>
          <a:lstStyle/>
          <a:p>
            <a:r>
              <a:rPr kumimoji="1" lang="ja-JP" altLang="en-US" sz="1100" dirty="0" smtClean="0">
                <a:solidFill>
                  <a:schemeClr val="tx1"/>
                </a:solidFill>
              </a:rPr>
              <a:t>登録記号●●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00200" y="1920280"/>
            <a:ext cx="10800000" cy="496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病院本体敷地の</a:t>
            </a:r>
            <a:r>
              <a:rPr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施設計画の土地利用計画兼配置図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を添付</a:t>
            </a:r>
            <a:endParaRPr kumimoji="1" lang="en-US" altLang="ja-JP" sz="2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（複数ページ</a:t>
            </a:r>
            <a:r>
              <a:rPr lang="ja-JP" altLang="en-US" sz="2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可</a:t>
            </a:r>
            <a:r>
              <a:rPr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2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11657385" y="8969949"/>
            <a:ext cx="720080" cy="511175"/>
          </a:xfrm>
        </p:spPr>
        <p:txBody>
          <a:bodyPr/>
          <a:lstStyle/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43420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9065096" y="8977064"/>
            <a:ext cx="4053840" cy="511175"/>
          </a:xfrm>
        </p:spPr>
        <p:txBody>
          <a:bodyPr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登録記号●●</a:t>
            </a:r>
            <a:endParaRPr kumimoji="1" lang="ja-JP" altLang="en-US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00200" y="1920832"/>
            <a:ext cx="10800000" cy="496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病院本体敷地の</a:t>
            </a:r>
            <a:r>
              <a:rPr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施設計画の各階平面図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を添付</a:t>
            </a:r>
            <a:endParaRPr kumimoji="1" lang="en-US" altLang="ja-JP" sz="2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（複数ページ</a:t>
            </a:r>
            <a:r>
              <a:rPr lang="ja-JP" altLang="en-US" sz="2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可</a:t>
            </a:r>
            <a:r>
              <a:rPr lang="ja-JP" altLang="en-US" sz="2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2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11657385" y="8969949"/>
            <a:ext cx="720080" cy="511175"/>
          </a:xfrm>
        </p:spPr>
        <p:txBody>
          <a:bodyPr/>
          <a:lstStyle/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416947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113" y="552128"/>
            <a:ext cx="12241361" cy="1008112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algn="l"/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事業提案 詳細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説明</a:t>
            </a:r>
            <a:r>
              <a:rPr lang="en-US" altLang="ja-JP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br>
              <a:rPr lang="en-US" altLang="ja-JP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 １．地域医療への貢献について</a:t>
            </a:r>
            <a: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（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）地域医療に配慮した医療機能を有しているか</a:t>
            </a:r>
            <a:endParaRPr lang="ja-JP" altLang="en-US" sz="1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208795" y="1488232"/>
            <a:ext cx="6120001" cy="7560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ア　</a:t>
            </a: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外来の診療科数、地域の医療需要に配慮した診療科であるか。</a:t>
            </a: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・標榜診療科の数</a:t>
            </a: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・ニーズの高い診療科が含まれているか</a:t>
            </a: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・特色ある診療科があるか</a:t>
            </a: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6400803" y="1488232"/>
            <a:ext cx="6120001" cy="756000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イ　</a:t>
            </a: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入院</a:t>
            </a:r>
            <a:r>
              <a:rPr lang="ja-JP" altLang="en-US" sz="110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の</a:t>
            </a:r>
            <a:r>
              <a:rPr lang="ja-JP" altLang="en-US" sz="110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病床数</a:t>
            </a:r>
            <a:r>
              <a:rPr lang="ja-JP" altLang="en-US" sz="110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、</a:t>
            </a:r>
            <a:r>
              <a:rPr lang="ja-JP" altLang="en-US" sz="110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地域</a:t>
            </a: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の医療需要に配慮した病床機能であるか。</a:t>
            </a: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・病床数</a:t>
            </a: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・病床数に占める回復期、慢性期の構成割合</a:t>
            </a: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・病床機能</a:t>
            </a: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7387520" y="8969949"/>
            <a:ext cx="4053840" cy="511175"/>
          </a:xfrm>
        </p:spPr>
        <p:txBody>
          <a:bodyPr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登録記号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●●</a:t>
            </a:r>
          </a:p>
        </p:txBody>
      </p:sp>
      <p:sp>
        <p:nvSpPr>
          <p:cNvPr id="7" name="フッター プレースホルダー 9"/>
          <p:cNvSpPr txBox="1">
            <a:spLocks/>
          </p:cNvSpPr>
          <p:nvPr/>
        </p:nvSpPr>
        <p:spPr>
          <a:xfrm>
            <a:off x="352128" y="9041953"/>
            <a:ext cx="6336704" cy="511175"/>
          </a:xfrm>
          <a:prstGeom prst="rect">
            <a:avLst/>
          </a:prstGeom>
        </p:spPr>
        <p:txBody>
          <a:bodyPr vert="horz" lIns="127961" tIns="63982" rIns="127961" bIns="63982" rtlCol="0" anchor="ctr"/>
          <a:lstStyle>
            <a:defPPr>
              <a:defRPr lang="ja-JP"/>
            </a:defPPr>
            <a:lvl1pPr marL="0" algn="ctr" defTabSz="1279621" rtl="0" eaLnBrk="1" latinLnBrk="0" hangingPunct="1"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981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62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432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243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054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886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8678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848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記入しきれない場合は、複数ページ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可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ポンチ絵、グラフ、表などの添付可。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11657385" y="8969949"/>
            <a:ext cx="720080" cy="511175"/>
          </a:xfrm>
        </p:spPr>
        <p:txBody>
          <a:bodyPr/>
          <a:lstStyle/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385625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113" y="552130"/>
            <a:ext cx="12241361" cy="1008110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algn="l"/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事業提案 詳細説明</a:t>
            </a:r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b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１．地域医療への貢献について</a:t>
            </a:r>
            <a: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（２）地域医療との連携強化が図れるか</a:t>
            </a:r>
            <a:endParaRPr lang="ja-JP" altLang="en-US" sz="1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208795" y="1488232"/>
            <a:ext cx="6120001" cy="7560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ア　他医療機関との連携強化に向けた取組みや工夫は。</a:t>
            </a: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6400803" y="1488232"/>
            <a:ext cx="6120001" cy="756000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イ　総合医療センターとの連携強化に向けた取組みや工夫は。</a:t>
            </a: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7387520" y="8969949"/>
            <a:ext cx="4053840" cy="511175"/>
          </a:xfrm>
        </p:spPr>
        <p:txBody>
          <a:bodyPr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登録記号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●●</a:t>
            </a:r>
          </a:p>
        </p:txBody>
      </p:sp>
      <p:sp>
        <p:nvSpPr>
          <p:cNvPr id="7" name="フッター プレースホルダー 9"/>
          <p:cNvSpPr txBox="1">
            <a:spLocks/>
          </p:cNvSpPr>
          <p:nvPr/>
        </p:nvSpPr>
        <p:spPr>
          <a:xfrm>
            <a:off x="352128" y="9041953"/>
            <a:ext cx="6336704" cy="511175"/>
          </a:xfrm>
          <a:prstGeom prst="rect">
            <a:avLst/>
          </a:prstGeom>
        </p:spPr>
        <p:txBody>
          <a:bodyPr vert="horz" lIns="127961" tIns="63982" rIns="127961" bIns="63982" rtlCol="0" anchor="ctr"/>
          <a:lstStyle>
            <a:defPPr>
              <a:defRPr lang="ja-JP"/>
            </a:defPPr>
            <a:lvl1pPr marL="0" algn="ctr" defTabSz="1279621" rtl="0" eaLnBrk="1" latinLnBrk="0" hangingPunct="1"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981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62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432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243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054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886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8678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848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記入しきれない場合は、複数ページ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可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ポンチ絵、グラフ、表などの添付可。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11657385" y="8969949"/>
            <a:ext cx="720080" cy="511175"/>
          </a:xfrm>
        </p:spPr>
        <p:txBody>
          <a:bodyPr/>
          <a:lstStyle/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75531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113" y="552129"/>
            <a:ext cx="12241361" cy="1008111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algn="l"/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事業提案 詳細説明</a:t>
            </a:r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b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２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．地域住民の利便性や安心感の向上、地域貢献について</a:t>
            </a:r>
            <a: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（１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）地域の利便性や安心感が向上する取組み</a:t>
            </a:r>
            <a:endParaRPr lang="ja-JP" altLang="en-US" sz="1400" b="1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208795" y="1488232"/>
            <a:ext cx="6120001" cy="7560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ア　</a:t>
            </a: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地域住民が利便性を感じられるような取組みや工夫は。</a:t>
            </a: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6400803" y="1488232"/>
            <a:ext cx="6120001" cy="756000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イ　防災・防犯に関して地域に安心感を与える取組みや工夫は。</a:t>
            </a: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　　</a:t>
            </a: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r>
              <a:rPr lang="ja-JP" altLang="en-US" sz="11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　</a:t>
            </a: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7387520" y="8969949"/>
            <a:ext cx="4053840" cy="511175"/>
          </a:xfrm>
        </p:spPr>
        <p:txBody>
          <a:bodyPr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登録記号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●●</a:t>
            </a:r>
          </a:p>
        </p:txBody>
      </p:sp>
      <p:sp>
        <p:nvSpPr>
          <p:cNvPr id="7" name="フッター プレースホルダー 9"/>
          <p:cNvSpPr txBox="1">
            <a:spLocks/>
          </p:cNvSpPr>
          <p:nvPr/>
        </p:nvSpPr>
        <p:spPr>
          <a:xfrm>
            <a:off x="352128" y="9041953"/>
            <a:ext cx="6336704" cy="511175"/>
          </a:xfrm>
          <a:prstGeom prst="rect">
            <a:avLst/>
          </a:prstGeom>
        </p:spPr>
        <p:txBody>
          <a:bodyPr vert="horz" lIns="127961" tIns="63982" rIns="127961" bIns="63982" rtlCol="0" anchor="ctr"/>
          <a:lstStyle>
            <a:defPPr>
              <a:defRPr lang="ja-JP"/>
            </a:defPPr>
            <a:lvl1pPr marL="0" algn="ctr" defTabSz="1279621" rtl="0" eaLnBrk="1" latinLnBrk="0" hangingPunct="1"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981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62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432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243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054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886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8678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848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記入しきれない場合は、複数ページ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可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ポンチ絵、グラフ、表などの添付可。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11657385" y="8969949"/>
            <a:ext cx="720080" cy="511175"/>
          </a:xfrm>
        </p:spPr>
        <p:txBody>
          <a:bodyPr/>
          <a:lstStyle/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29277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113" y="552129"/>
            <a:ext cx="12241361" cy="1008111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algn="l"/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事業提案 詳細説明</a:t>
            </a:r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b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２．地域住民の利便性や安心感の向上、地域貢献について</a:t>
            </a:r>
            <a: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）地域貢献や社会貢献につながる取組み</a:t>
            </a:r>
            <a:r>
              <a:rPr lang="ja-JP" altLang="en-US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　　　　　　　</a:t>
            </a:r>
            <a: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lang="ja-JP" altLang="en-US" sz="1400" b="1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208795" y="1488232"/>
            <a:ext cx="6120001" cy="7560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ア　地域の活性化や環境の整備につながる取組みや工夫は。</a:t>
            </a: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6401479" y="1488232"/>
            <a:ext cx="6120001" cy="756000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イ　環境対策など広く社会貢献などでアピールできる取組みや工夫は。</a:t>
            </a: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>
              <a:buNone/>
            </a:pPr>
            <a:endParaRPr lang="en-US" altLang="ja-JP" sz="11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7387520" y="8969949"/>
            <a:ext cx="4053840" cy="511175"/>
          </a:xfrm>
        </p:spPr>
        <p:txBody>
          <a:bodyPr/>
          <a:lstStyle/>
          <a:p>
            <a:pPr algn="r"/>
            <a:r>
              <a:rPr lang="ja-JP" altLang="en-US" sz="110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登録記号●●</a:t>
            </a:r>
            <a:endParaRPr lang="ja-JP" altLang="en-US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フッター プレースホルダー 9"/>
          <p:cNvSpPr txBox="1">
            <a:spLocks/>
          </p:cNvSpPr>
          <p:nvPr/>
        </p:nvSpPr>
        <p:spPr>
          <a:xfrm>
            <a:off x="352128" y="9041953"/>
            <a:ext cx="6336704" cy="511175"/>
          </a:xfrm>
          <a:prstGeom prst="rect">
            <a:avLst/>
          </a:prstGeom>
        </p:spPr>
        <p:txBody>
          <a:bodyPr vert="horz" lIns="127961" tIns="63982" rIns="127961" bIns="63982" rtlCol="0" anchor="ctr"/>
          <a:lstStyle>
            <a:defPPr>
              <a:defRPr lang="ja-JP"/>
            </a:defPPr>
            <a:lvl1pPr marL="0" algn="ctr" defTabSz="1279621" rtl="0" eaLnBrk="1" latinLnBrk="0" hangingPunct="1"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981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621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432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243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054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886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8678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8487" algn="l" defTabSz="1279621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記入しきれない場合は、複数ページ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可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en-US" altLang="ja-JP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ポンチ絵、グラフ、表などの添付可。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11657385" y="8969949"/>
            <a:ext cx="720080" cy="511175"/>
          </a:xfrm>
        </p:spPr>
        <p:txBody>
          <a:bodyPr/>
          <a:lstStyle/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221331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1086</Words>
  <Application>Microsoft Office PowerPoint</Application>
  <PresentationFormat>A3 297x420 mm</PresentationFormat>
  <Paragraphs>227</Paragraphs>
  <Slides>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BIZ UD明朝 Medium</vt:lpstr>
      <vt:lpstr>ＭＳ Ｐゴシック</vt:lpstr>
      <vt:lpstr>ＭＳ 明朝</vt:lpstr>
      <vt:lpstr>Arial</vt:lpstr>
      <vt:lpstr>Calibri</vt:lpstr>
      <vt:lpstr>Office ​​テーマ</vt:lpstr>
      <vt:lpstr>福祉医療センター跡地活用事業者公募型プロポーザル 事 業 提 案 書</vt:lpstr>
      <vt:lpstr>【事業提案 概要説明】 　１．病院本体敷地の施設計画について</vt:lpstr>
      <vt:lpstr>PowerPoint プレゼンテーション</vt:lpstr>
      <vt:lpstr>PowerPoint プレゼンテーション</vt:lpstr>
      <vt:lpstr>PowerPoint プレゼンテーション</vt:lpstr>
      <vt:lpstr>【事業提案 詳細説明】 　 １．地域医療への貢献について 　　（１）地域医療に配慮した医療機能を有しているか</vt:lpstr>
      <vt:lpstr>【事業提案 詳細説明】 　 １．地域医療への貢献について 　　（２）地域医療との連携強化が図れるか</vt:lpstr>
      <vt:lpstr>【事業提案 詳細説明】 　 ２．地域住民の利便性や安心感の向上、地域貢献について 　　（１）地域の利便性や安心感が向上する取組み</vt:lpstr>
      <vt:lpstr>【事業提案 詳細説明】 　 ２．地域住民の利便性や安心感の向上、地域貢献について 　　（２）地域貢献や社会貢献につながる取組み　　　　　　　　　　　　　　　　　　　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2023-07-25T09:50:39Z</dcterms:created>
  <dcterms:modified xsi:type="dcterms:W3CDTF">2023-07-26T03:37:27Z</dcterms:modified>
</cp:coreProperties>
</file>